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microsoft.com/office/2020/02/relationships/classificationlabels" Target="docMetadata/LabelInfo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57" r:id="rId2"/>
    <p:sldId id="258" r:id="rId3"/>
    <p:sldId id="401" r:id="rId4"/>
    <p:sldId id="321" r:id="rId5"/>
    <p:sldId id="322" r:id="rId6"/>
    <p:sldId id="262" r:id="rId7"/>
    <p:sldId id="324" r:id="rId8"/>
    <p:sldId id="325" r:id="rId9"/>
    <p:sldId id="261" r:id="rId10"/>
    <p:sldId id="430" r:id="rId11"/>
    <p:sldId id="259" r:id="rId12"/>
    <p:sldId id="409" r:id="rId13"/>
    <p:sldId id="387" r:id="rId14"/>
    <p:sldId id="384" r:id="rId15"/>
    <p:sldId id="385" r:id="rId16"/>
    <p:sldId id="413" r:id="rId17"/>
    <p:sldId id="386" r:id="rId18"/>
    <p:sldId id="388" r:id="rId19"/>
    <p:sldId id="414" r:id="rId20"/>
    <p:sldId id="431" r:id="rId21"/>
    <p:sldId id="429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5F4AC97-2B61-ED49-A153-8BA7C07EB115}" v="21" dt="2025-09-23T18:00:06.13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948"/>
    <p:restoredTop sz="94710"/>
  </p:normalViewPr>
  <p:slideViewPr>
    <p:cSldViewPr snapToGrid="0">
      <p:cViewPr varScale="1">
        <p:scale>
          <a:sx n="183" d="100"/>
          <a:sy n="183" d="100"/>
        </p:scale>
        <p:origin x="232" y="7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erglund, Anders, Ph.D." userId="5ba1c90d-00f9-4448-8913-03c7b5a152fe" providerId="ADAL" clId="{E6ED17E5-2EDD-52D9-9481-A2103DC77AB0}"/>
    <pc:docChg chg="undo custSel addSld delSld modSld sldOrd">
      <pc:chgData name="Berglund, Anders, Ph.D." userId="5ba1c90d-00f9-4448-8913-03c7b5a152fe" providerId="ADAL" clId="{E6ED17E5-2EDD-52D9-9481-A2103DC77AB0}" dt="2025-09-23T18:00:35.256" v="296" actId="1076"/>
      <pc:docMkLst>
        <pc:docMk/>
      </pc:docMkLst>
      <pc:sldChg chg="modSp mod">
        <pc:chgData name="Berglund, Anders, Ph.D." userId="5ba1c90d-00f9-4448-8913-03c7b5a152fe" providerId="ADAL" clId="{E6ED17E5-2EDD-52D9-9481-A2103DC77AB0}" dt="2025-09-23T15:51:57.915" v="293" actId="20577"/>
        <pc:sldMkLst>
          <pc:docMk/>
          <pc:sldMk cId="2556843408" sldId="257"/>
        </pc:sldMkLst>
        <pc:spChg chg="mod">
          <ac:chgData name="Berglund, Anders, Ph.D." userId="5ba1c90d-00f9-4448-8913-03c7b5a152fe" providerId="ADAL" clId="{E6ED17E5-2EDD-52D9-9481-A2103DC77AB0}" dt="2025-09-23T15:51:57.915" v="293" actId="20577"/>
          <ac:spMkLst>
            <pc:docMk/>
            <pc:sldMk cId="2556843408" sldId="257"/>
            <ac:spMk id="3" creationId="{6500AF45-0FEE-6D60-C0BF-9596DEDFB380}"/>
          </ac:spMkLst>
        </pc:spChg>
      </pc:sldChg>
      <pc:sldChg chg="modSp mod">
        <pc:chgData name="Berglund, Anders, Ph.D." userId="5ba1c90d-00f9-4448-8913-03c7b5a152fe" providerId="ADAL" clId="{E6ED17E5-2EDD-52D9-9481-A2103DC77AB0}" dt="2025-09-22T19:17:02.920" v="82" actId="1076"/>
        <pc:sldMkLst>
          <pc:docMk/>
          <pc:sldMk cId="116115421" sldId="258"/>
        </pc:sldMkLst>
        <pc:spChg chg="mod">
          <ac:chgData name="Berglund, Anders, Ph.D." userId="5ba1c90d-00f9-4448-8913-03c7b5a152fe" providerId="ADAL" clId="{E6ED17E5-2EDD-52D9-9481-A2103DC77AB0}" dt="2025-09-22T19:16:01.163" v="54" actId="1076"/>
          <ac:spMkLst>
            <pc:docMk/>
            <pc:sldMk cId="116115421" sldId="258"/>
            <ac:spMk id="4" creationId="{42CB5D3D-753D-F0A2-86C3-4E257B4D6EB3}"/>
          </ac:spMkLst>
        </pc:spChg>
        <pc:spChg chg="mod">
          <ac:chgData name="Berglund, Anders, Ph.D." userId="5ba1c90d-00f9-4448-8913-03c7b5a152fe" providerId="ADAL" clId="{E6ED17E5-2EDD-52D9-9481-A2103DC77AB0}" dt="2025-09-22T19:16:10.218" v="67" actId="1035"/>
          <ac:spMkLst>
            <pc:docMk/>
            <pc:sldMk cId="116115421" sldId="258"/>
            <ac:spMk id="5" creationId="{4B68CE90-2000-79B7-AFA8-668B46B52D5E}"/>
          </ac:spMkLst>
        </pc:spChg>
        <pc:spChg chg="mod">
          <ac:chgData name="Berglund, Anders, Ph.D." userId="5ba1c90d-00f9-4448-8913-03c7b5a152fe" providerId="ADAL" clId="{E6ED17E5-2EDD-52D9-9481-A2103DC77AB0}" dt="2025-09-22T19:16:50.023" v="78" actId="1076"/>
          <ac:spMkLst>
            <pc:docMk/>
            <pc:sldMk cId="116115421" sldId="258"/>
            <ac:spMk id="6" creationId="{8D55F411-94E9-AF20-27C2-EFD1287322FB}"/>
          </ac:spMkLst>
        </pc:spChg>
        <pc:spChg chg="mod">
          <ac:chgData name="Berglund, Anders, Ph.D." userId="5ba1c90d-00f9-4448-8913-03c7b5a152fe" providerId="ADAL" clId="{E6ED17E5-2EDD-52D9-9481-A2103DC77AB0}" dt="2025-09-22T19:17:02.920" v="82" actId="1076"/>
          <ac:spMkLst>
            <pc:docMk/>
            <pc:sldMk cId="116115421" sldId="258"/>
            <ac:spMk id="7" creationId="{A7F20EFA-0611-F91A-3086-63A8F4D323E5}"/>
          </ac:spMkLst>
        </pc:spChg>
        <pc:spChg chg="mod">
          <ac:chgData name="Berglund, Anders, Ph.D." userId="5ba1c90d-00f9-4448-8913-03c7b5a152fe" providerId="ADAL" clId="{E6ED17E5-2EDD-52D9-9481-A2103DC77AB0}" dt="2025-09-22T19:07:57.469" v="27" actId="1038"/>
          <ac:spMkLst>
            <pc:docMk/>
            <pc:sldMk cId="116115421" sldId="258"/>
            <ac:spMk id="9" creationId="{58D71D6B-D856-F32D-9399-C040D7AFAB68}"/>
          </ac:spMkLst>
        </pc:spChg>
        <pc:spChg chg="mod">
          <ac:chgData name="Berglund, Anders, Ph.D." userId="5ba1c90d-00f9-4448-8913-03c7b5a152fe" providerId="ADAL" clId="{E6ED17E5-2EDD-52D9-9481-A2103DC77AB0}" dt="2025-09-22T19:06:53.067" v="8" actId="1076"/>
          <ac:spMkLst>
            <pc:docMk/>
            <pc:sldMk cId="116115421" sldId="258"/>
            <ac:spMk id="10" creationId="{6B256429-94BD-7316-B489-EE39BEA747FB}"/>
          </ac:spMkLst>
        </pc:spChg>
        <pc:picChg chg="mod">
          <ac:chgData name="Berglund, Anders, Ph.D." userId="5ba1c90d-00f9-4448-8913-03c7b5a152fe" providerId="ADAL" clId="{E6ED17E5-2EDD-52D9-9481-A2103DC77AB0}" dt="2025-09-22T19:06:34.916" v="5" actId="1076"/>
          <ac:picMkLst>
            <pc:docMk/>
            <pc:sldMk cId="116115421" sldId="258"/>
            <ac:picMk id="2" creationId="{02E2DE7B-75EB-300B-0289-7892DC602883}"/>
          </ac:picMkLst>
        </pc:picChg>
        <pc:picChg chg="mod">
          <ac:chgData name="Berglund, Anders, Ph.D." userId="5ba1c90d-00f9-4448-8913-03c7b5a152fe" providerId="ADAL" clId="{E6ED17E5-2EDD-52D9-9481-A2103DC77AB0}" dt="2025-09-22T19:07:48.232" v="13" actId="12789"/>
          <ac:picMkLst>
            <pc:docMk/>
            <pc:sldMk cId="116115421" sldId="258"/>
            <ac:picMk id="3" creationId="{1B2ED702-3C1F-90DD-7675-8BFDA0996123}"/>
          </ac:picMkLst>
        </pc:picChg>
        <pc:picChg chg="mod">
          <ac:chgData name="Berglund, Anders, Ph.D." userId="5ba1c90d-00f9-4448-8913-03c7b5a152fe" providerId="ADAL" clId="{E6ED17E5-2EDD-52D9-9481-A2103DC77AB0}" dt="2025-09-22T19:07:48.232" v="13" actId="12789"/>
          <ac:picMkLst>
            <pc:docMk/>
            <pc:sldMk cId="116115421" sldId="258"/>
            <ac:picMk id="1030" creationId="{17ED2F37-F85A-BF67-91A3-21FF21405BD8}"/>
          </ac:picMkLst>
        </pc:picChg>
      </pc:sldChg>
      <pc:sldChg chg="modSp mod">
        <pc:chgData name="Berglund, Anders, Ph.D." userId="5ba1c90d-00f9-4448-8913-03c7b5a152fe" providerId="ADAL" clId="{E6ED17E5-2EDD-52D9-9481-A2103DC77AB0}" dt="2025-09-22T19:39:06.856" v="139" actId="255"/>
        <pc:sldMkLst>
          <pc:docMk/>
          <pc:sldMk cId="2043729067" sldId="259"/>
        </pc:sldMkLst>
        <pc:spChg chg="mod">
          <ac:chgData name="Berglund, Anders, Ph.D." userId="5ba1c90d-00f9-4448-8913-03c7b5a152fe" providerId="ADAL" clId="{E6ED17E5-2EDD-52D9-9481-A2103DC77AB0}" dt="2025-09-22T19:39:06.856" v="139" actId="255"/>
          <ac:spMkLst>
            <pc:docMk/>
            <pc:sldMk cId="2043729067" sldId="259"/>
            <ac:spMk id="4" creationId="{0797126F-DE82-61C3-23DA-D645D0E4C2AB}"/>
          </ac:spMkLst>
        </pc:spChg>
      </pc:sldChg>
      <pc:sldChg chg="modSp del mod">
        <pc:chgData name="Berglund, Anders, Ph.D." userId="5ba1c90d-00f9-4448-8913-03c7b5a152fe" providerId="ADAL" clId="{E6ED17E5-2EDD-52D9-9481-A2103DC77AB0}" dt="2025-09-22T19:30:53.833" v="126" actId="2696"/>
        <pc:sldMkLst>
          <pc:docMk/>
          <pc:sldMk cId="3856307003" sldId="260"/>
        </pc:sldMkLst>
        <pc:spChg chg="mod">
          <ac:chgData name="Berglund, Anders, Ph.D." userId="5ba1c90d-00f9-4448-8913-03c7b5a152fe" providerId="ADAL" clId="{E6ED17E5-2EDD-52D9-9481-A2103DC77AB0}" dt="2025-09-22T19:21:31.773" v="86" actId="2711"/>
          <ac:spMkLst>
            <pc:docMk/>
            <pc:sldMk cId="3856307003" sldId="260"/>
            <ac:spMk id="6" creationId="{21A806F4-34A2-B8BF-2D3D-DE8A4FAF1A08}"/>
          </ac:spMkLst>
        </pc:spChg>
      </pc:sldChg>
      <pc:sldChg chg="modSp mod">
        <pc:chgData name="Berglund, Anders, Ph.D." userId="5ba1c90d-00f9-4448-8913-03c7b5a152fe" providerId="ADAL" clId="{E6ED17E5-2EDD-52D9-9481-A2103DC77AB0}" dt="2025-09-22T19:38:24.844" v="135" actId="2711"/>
        <pc:sldMkLst>
          <pc:docMk/>
          <pc:sldMk cId="2710493177" sldId="261"/>
        </pc:sldMkLst>
        <pc:spChg chg="mod">
          <ac:chgData name="Berglund, Anders, Ph.D." userId="5ba1c90d-00f9-4448-8913-03c7b5a152fe" providerId="ADAL" clId="{E6ED17E5-2EDD-52D9-9481-A2103DC77AB0}" dt="2025-09-22T19:38:24.844" v="135" actId="2711"/>
          <ac:spMkLst>
            <pc:docMk/>
            <pc:sldMk cId="2710493177" sldId="261"/>
            <ac:spMk id="15" creationId="{801550F8-64EA-514A-7865-2342A0C0E72D}"/>
          </ac:spMkLst>
        </pc:spChg>
      </pc:sldChg>
      <pc:sldChg chg="addSp modSp mod">
        <pc:chgData name="Berglund, Anders, Ph.D." userId="5ba1c90d-00f9-4448-8913-03c7b5a152fe" providerId="ADAL" clId="{E6ED17E5-2EDD-52D9-9481-A2103DC77AB0}" dt="2025-09-22T19:11:48.528" v="51" actId="12"/>
        <pc:sldMkLst>
          <pc:docMk/>
          <pc:sldMk cId="3933134925" sldId="262"/>
        </pc:sldMkLst>
        <pc:spChg chg="mod">
          <ac:chgData name="Berglund, Anders, Ph.D." userId="5ba1c90d-00f9-4448-8913-03c7b5a152fe" providerId="ADAL" clId="{E6ED17E5-2EDD-52D9-9481-A2103DC77AB0}" dt="2025-09-22T19:11:09.564" v="33" actId="1076"/>
          <ac:spMkLst>
            <pc:docMk/>
            <pc:sldMk cId="3933134925" sldId="262"/>
            <ac:spMk id="7" creationId="{CC8406DC-21B8-93F2-5FFC-E789BD91177C}"/>
          </ac:spMkLst>
        </pc:spChg>
        <pc:spChg chg="mod">
          <ac:chgData name="Berglund, Anders, Ph.D." userId="5ba1c90d-00f9-4448-8913-03c7b5a152fe" providerId="ADAL" clId="{E6ED17E5-2EDD-52D9-9481-A2103DC77AB0}" dt="2025-09-22T19:11:48.528" v="51" actId="12"/>
          <ac:spMkLst>
            <pc:docMk/>
            <pc:sldMk cId="3933134925" sldId="262"/>
            <ac:spMk id="9" creationId="{59411A89-D826-86A9-FB38-9F15CF440E09}"/>
          </ac:spMkLst>
        </pc:spChg>
        <pc:spChg chg="add mod">
          <ac:chgData name="Berglund, Anders, Ph.D." userId="5ba1c90d-00f9-4448-8913-03c7b5a152fe" providerId="ADAL" clId="{E6ED17E5-2EDD-52D9-9481-A2103DC77AB0}" dt="2025-09-22T19:11:41.427" v="50" actId="14100"/>
          <ac:spMkLst>
            <pc:docMk/>
            <pc:sldMk cId="3933134925" sldId="262"/>
            <ac:spMk id="10" creationId="{FAC443F6-CDE0-CA7F-D00E-5C510D65B809}"/>
          </ac:spMkLst>
        </pc:spChg>
        <pc:picChg chg="mod">
          <ac:chgData name="Berglund, Anders, Ph.D." userId="5ba1c90d-00f9-4448-8913-03c7b5a152fe" providerId="ADAL" clId="{E6ED17E5-2EDD-52D9-9481-A2103DC77AB0}" dt="2025-09-22T19:11:33.010" v="48" actId="1036"/>
          <ac:picMkLst>
            <pc:docMk/>
            <pc:sldMk cId="3933134925" sldId="262"/>
            <ac:picMk id="13" creationId="{75841A9F-15CA-17D0-3EE2-96C9643E1CCF}"/>
          </ac:picMkLst>
        </pc:picChg>
      </pc:sldChg>
      <pc:sldChg chg="modSp add mod ord">
        <pc:chgData name="Berglund, Anders, Ph.D." userId="5ba1c90d-00f9-4448-8913-03c7b5a152fe" providerId="ADAL" clId="{E6ED17E5-2EDD-52D9-9481-A2103DC77AB0}" dt="2025-09-23T18:00:35.256" v="296" actId="1076"/>
        <pc:sldMkLst>
          <pc:docMk/>
          <pc:sldMk cId="1766750265" sldId="322"/>
        </pc:sldMkLst>
        <pc:spChg chg="mod">
          <ac:chgData name="Berglund, Anders, Ph.D." userId="5ba1c90d-00f9-4448-8913-03c7b5a152fe" providerId="ADAL" clId="{E6ED17E5-2EDD-52D9-9481-A2103DC77AB0}" dt="2025-09-23T18:00:35.256" v="296" actId="1076"/>
          <ac:spMkLst>
            <pc:docMk/>
            <pc:sldMk cId="1766750265" sldId="322"/>
            <ac:spMk id="7" creationId="{770C347C-ADAF-A7D3-FFE3-549F00E0F70D}"/>
          </ac:spMkLst>
        </pc:spChg>
      </pc:sldChg>
      <pc:sldChg chg="addSp modSp add mod">
        <pc:chgData name="Berglund, Anders, Ph.D." userId="5ba1c90d-00f9-4448-8913-03c7b5a152fe" providerId="ADAL" clId="{E6ED17E5-2EDD-52D9-9481-A2103DC77AB0}" dt="2025-09-23T15:04:26.573" v="183" actId="1076"/>
        <pc:sldMkLst>
          <pc:docMk/>
          <pc:sldMk cId="3721214415" sldId="384"/>
        </pc:sldMkLst>
        <pc:spChg chg="add mod">
          <ac:chgData name="Berglund, Anders, Ph.D." userId="5ba1c90d-00f9-4448-8913-03c7b5a152fe" providerId="ADAL" clId="{E6ED17E5-2EDD-52D9-9481-A2103DC77AB0}" dt="2025-09-23T15:04:21.690" v="181" actId="1076"/>
          <ac:spMkLst>
            <pc:docMk/>
            <pc:sldMk cId="3721214415" sldId="384"/>
            <ac:spMk id="6" creationId="{ADA55359-9802-3FA2-C0DB-3D6F9144962C}"/>
          </ac:spMkLst>
        </pc:spChg>
        <pc:picChg chg="mod">
          <ac:chgData name="Berglund, Anders, Ph.D." userId="5ba1c90d-00f9-4448-8913-03c7b5a152fe" providerId="ADAL" clId="{E6ED17E5-2EDD-52D9-9481-A2103DC77AB0}" dt="2025-09-23T15:04:14.666" v="178" actId="14100"/>
          <ac:picMkLst>
            <pc:docMk/>
            <pc:sldMk cId="3721214415" sldId="384"/>
            <ac:picMk id="3" creationId="{A46CBD02-8FB9-0E34-C396-A19C57FA3D00}"/>
          </ac:picMkLst>
        </pc:picChg>
        <pc:picChg chg="mod modCrop">
          <ac:chgData name="Berglund, Anders, Ph.D." userId="5ba1c90d-00f9-4448-8913-03c7b5a152fe" providerId="ADAL" clId="{E6ED17E5-2EDD-52D9-9481-A2103DC77AB0}" dt="2025-09-23T15:04:26.573" v="183" actId="1076"/>
          <ac:picMkLst>
            <pc:docMk/>
            <pc:sldMk cId="3721214415" sldId="384"/>
            <ac:picMk id="4" creationId="{2CB5D702-9101-5BA1-360F-08F7E36DB914}"/>
          </ac:picMkLst>
        </pc:picChg>
        <pc:picChg chg="add mod modCrop">
          <ac:chgData name="Berglund, Anders, Ph.D." userId="5ba1c90d-00f9-4448-8913-03c7b5a152fe" providerId="ADAL" clId="{E6ED17E5-2EDD-52D9-9481-A2103DC77AB0}" dt="2025-09-23T15:04:23.467" v="182" actId="1076"/>
          <ac:picMkLst>
            <pc:docMk/>
            <pc:sldMk cId="3721214415" sldId="384"/>
            <ac:picMk id="5" creationId="{8B832812-75D9-15A0-C64D-CFC3BDB0052E}"/>
          </ac:picMkLst>
        </pc:picChg>
      </pc:sldChg>
      <pc:sldChg chg="addSp modSp add mod">
        <pc:chgData name="Berglund, Anders, Ph.D." userId="5ba1c90d-00f9-4448-8913-03c7b5a152fe" providerId="ADAL" clId="{E6ED17E5-2EDD-52D9-9481-A2103DC77AB0}" dt="2025-09-23T15:05:21.085" v="188" actId="14100"/>
        <pc:sldMkLst>
          <pc:docMk/>
          <pc:sldMk cId="353018423" sldId="385"/>
        </pc:sldMkLst>
        <pc:spChg chg="add mod">
          <ac:chgData name="Berglund, Anders, Ph.D." userId="5ba1c90d-00f9-4448-8913-03c7b5a152fe" providerId="ADAL" clId="{E6ED17E5-2EDD-52D9-9481-A2103DC77AB0}" dt="2025-09-23T15:05:17.415" v="187" actId="1076"/>
          <ac:spMkLst>
            <pc:docMk/>
            <pc:sldMk cId="353018423" sldId="385"/>
            <ac:spMk id="5" creationId="{49D05932-7BE8-D659-A024-360246214906}"/>
          </ac:spMkLst>
        </pc:spChg>
        <pc:spChg chg="add mod">
          <ac:chgData name="Berglund, Anders, Ph.D." userId="5ba1c90d-00f9-4448-8913-03c7b5a152fe" providerId="ADAL" clId="{E6ED17E5-2EDD-52D9-9481-A2103DC77AB0}" dt="2025-09-23T15:05:06.737" v="184" actId="1076"/>
          <ac:spMkLst>
            <pc:docMk/>
            <pc:sldMk cId="353018423" sldId="385"/>
            <ac:spMk id="6" creationId="{3258C89E-FA18-CED1-0884-899F56413906}"/>
          </ac:spMkLst>
        </pc:spChg>
        <pc:picChg chg="mod">
          <ac:chgData name="Berglund, Anders, Ph.D." userId="5ba1c90d-00f9-4448-8913-03c7b5a152fe" providerId="ADAL" clId="{E6ED17E5-2EDD-52D9-9481-A2103DC77AB0}" dt="2025-09-23T15:05:21.085" v="188" actId="14100"/>
          <ac:picMkLst>
            <pc:docMk/>
            <pc:sldMk cId="353018423" sldId="385"/>
            <ac:picMk id="3" creationId="{92A1D649-B2BC-F869-3D07-8CBDD82CE206}"/>
          </ac:picMkLst>
        </pc:picChg>
      </pc:sldChg>
      <pc:sldChg chg="addSp modSp add mod">
        <pc:chgData name="Berglund, Anders, Ph.D." userId="5ba1c90d-00f9-4448-8913-03c7b5a152fe" providerId="ADAL" clId="{E6ED17E5-2EDD-52D9-9481-A2103DC77AB0}" dt="2025-09-22T19:41:41.158" v="162" actId="1076"/>
        <pc:sldMkLst>
          <pc:docMk/>
          <pc:sldMk cId="249287683" sldId="386"/>
        </pc:sldMkLst>
        <pc:spChg chg="add mod">
          <ac:chgData name="Berglund, Anders, Ph.D." userId="5ba1c90d-00f9-4448-8913-03c7b5a152fe" providerId="ADAL" clId="{E6ED17E5-2EDD-52D9-9481-A2103DC77AB0}" dt="2025-09-22T19:41:41.158" v="162" actId="1076"/>
          <ac:spMkLst>
            <pc:docMk/>
            <pc:sldMk cId="249287683" sldId="386"/>
            <ac:spMk id="5" creationId="{223C745F-EAE5-5396-ABF3-8B54DDDAA036}"/>
          </ac:spMkLst>
        </pc:spChg>
        <pc:picChg chg="mod">
          <ac:chgData name="Berglund, Anders, Ph.D." userId="5ba1c90d-00f9-4448-8913-03c7b5a152fe" providerId="ADAL" clId="{E6ED17E5-2EDD-52D9-9481-A2103DC77AB0}" dt="2025-09-22T19:26:59.278" v="111" actId="14100"/>
          <ac:picMkLst>
            <pc:docMk/>
            <pc:sldMk cId="249287683" sldId="386"/>
            <ac:picMk id="3" creationId="{22FACA1F-77B8-3FB4-3617-903603B6B62A}"/>
          </ac:picMkLst>
        </pc:picChg>
        <pc:picChg chg="mod">
          <ac:chgData name="Berglund, Anders, Ph.D." userId="5ba1c90d-00f9-4448-8913-03c7b5a152fe" providerId="ADAL" clId="{E6ED17E5-2EDD-52D9-9481-A2103DC77AB0}" dt="2025-09-22T19:26:49.479" v="109" actId="14100"/>
          <ac:picMkLst>
            <pc:docMk/>
            <pc:sldMk cId="249287683" sldId="386"/>
            <ac:picMk id="4" creationId="{E6098864-69A0-006F-A745-9A05BF176203}"/>
          </ac:picMkLst>
        </pc:picChg>
      </pc:sldChg>
      <pc:sldChg chg="modSp add mod">
        <pc:chgData name="Berglund, Anders, Ph.D." userId="5ba1c90d-00f9-4448-8913-03c7b5a152fe" providerId="ADAL" clId="{E6ED17E5-2EDD-52D9-9481-A2103DC77AB0}" dt="2025-09-22T19:40:05.451" v="143" actId="1076"/>
        <pc:sldMkLst>
          <pc:docMk/>
          <pc:sldMk cId="3946123769" sldId="387"/>
        </pc:sldMkLst>
        <pc:spChg chg="mod">
          <ac:chgData name="Berglund, Anders, Ph.D." userId="5ba1c90d-00f9-4448-8913-03c7b5a152fe" providerId="ADAL" clId="{E6ED17E5-2EDD-52D9-9481-A2103DC77AB0}" dt="2025-09-22T19:23:49.392" v="99" actId="6549"/>
          <ac:spMkLst>
            <pc:docMk/>
            <pc:sldMk cId="3946123769" sldId="387"/>
            <ac:spMk id="5" creationId="{60D080F2-EED9-B3A5-A9DB-E7BBF0CBB1E2}"/>
          </ac:spMkLst>
        </pc:spChg>
        <pc:spChg chg="mod">
          <ac:chgData name="Berglund, Anders, Ph.D." userId="5ba1c90d-00f9-4448-8913-03c7b5a152fe" providerId="ADAL" clId="{E6ED17E5-2EDD-52D9-9481-A2103DC77AB0}" dt="2025-09-22T19:40:05.451" v="143" actId="1076"/>
          <ac:spMkLst>
            <pc:docMk/>
            <pc:sldMk cId="3946123769" sldId="387"/>
            <ac:spMk id="8" creationId="{5EFA32E1-2F18-056A-63E8-71C5C1A24BDA}"/>
          </ac:spMkLst>
        </pc:spChg>
      </pc:sldChg>
      <pc:sldChg chg="addSp modSp add mod">
        <pc:chgData name="Berglund, Anders, Ph.D." userId="5ba1c90d-00f9-4448-8913-03c7b5a152fe" providerId="ADAL" clId="{E6ED17E5-2EDD-52D9-9481-A2103DC77AB0}" dt="2025-09-22T19:41:48.191" v="164" actId="1076"/>
        <pc:sldMkLst>
          <pc:docMk/>
          <pc:sldMk cId="606324872" sldId="388"/>
        </pc:sldMkLst>
        <pc:spChg chg="add mod">
          <ac:chgData name="Berglund, Anders, Ph.D." userId="5ba1c90d-00f9-4448-8913-03c7b5a152fe" providerId="ADAL" clId="{E6ED17E5-2EDD-52D9-9481-A2103DC77AB0}" dt="2025-09-22T19:41:48.191" v="164" actId="1076"/>
          <ac:spMkLst>
            <pc:docMk/>
            <pc:sldMk cId="606324872" sldId="388"/>
            <ac:spMk id="7" creationId="{FF425363-7959-AE67-0CE2-59D62263BEC2}"/>
          </ac:spMkLst>
        </pc:spChg>
        <pc:picChg chg="mod">
          <ac:chgData name="Berglund, Anders, Ph.D." userId="5ba1c90d-00f9-4448-8913-03c7b5a152fe" providerId="ADAL" clId="{E6ED17E5-2EDD-52D9-9481-A2103DC77AB0}" dt="2025-09-22T19:27:23.172" v="113" actId="14100"/>
          <ac:picMkLst>
            <pc:docMk/>
            <pc:sldMk cId="606324872" sldId="388"/>
            <ac:picMk id="4" creationId="{9D0A735C-15AE-D3B7-766D-28CD9892B5AD}"/>
          </ac:picMkLst>
        </pc:picChg>
      </pc:sldChg>
      <pc:sldChg chg="add">
        <pc:chgData name="Berglund, Anders, Ph.D." userId="5ba1c90d-00f9-4448-8913-03c7b5a152fe" providerId="ADAL" clId="{E6ED17E5-2EDD-52D9-9481-A2103DC77AB0}" dt="2025-09-22T19:15:34.212" v="52"/>
        <pc:sldMkLst>
          <pc:docMk/>
          <pc:sldMk cId="4125001227" sldId="401"/>
        </pc:sldMkLst>
      </pc:sldChg>
      <pc:sldChg chg="addSp delSp modSp add mod">
        <pc:chgData name="Berglund, Anders, Ph.D." userId="5ba1c90d-00f9-4448-8913-03c7b5a152fe" providerId="ADAL" clId="{E6ED17E5-2EDD-52D9-9481-A2103DC77AB0}" dt="2025-09-23T15:02:38.809" v="167" actId="2711"/>
        <pc:sldMkLst>
          <pc:docMk/>
          <pc:sldMk cId="3732733472" sldId="409"/>
        </pc:sldMkLst>
        <pc:spChg chg="mod">
          <ac:chgData name="Berglund, Anders, Ph.D." userId="5ba1c90d-00f9-4448-8913-03c7b5a152fe" providerId="ADAL" clId="{E6ED17E5-2EDD-52D9-9481-A2103DC77AB0}" dt="2025-09-23T15:02:38.809" v="167" actId="2711"/>
          <ac:spMkLst>
            <pc:docMk/>
            <pc:sldMk cId="3732733472" sldId="409"/>
            <ac:spMk id="4" creationId="{C931FAE0-C3BC-AA8C-1C2E-0F57EDA9C94E}"/>
          </ac:spMkLst>
        </pc:spChg>
        <pc:spChg chg="add del mod">
          <ac:chgData name="Berglund, Anders, Ph.D." userId="5ba1c90d-00f9-4448-8913-03c7b5a152fe" providerId="ADAL" clId="{E6ED17E5-2EDD-52D9-9481-A2103DC77AB0}" dt="2025-09-22T19:21:59.557" v="88" actId="478"/>
          <ac:spMkLst>
            <pc:docMk/>
            <pc:sldMk cId="3732733472" sldId="409"/>
            <ac:spMk id="5" creationId="{399FB7D8-38CB-E2DF-155C-29D382A03185}"/>
          </ac:spMkLst>
        </pc:spChg>
        <pc:spChg chg="mod">
          <ac:chgData name="Berglund, Anders, Ph.D." userId="5ba1c90d-00f9-4448-8913-03c7b5a152fe" providerId="ADAL" clId="{E6ED17E5-2EDD-52D9-9481-A2103DC77AB0}" dt="2025-09-22T19:39:18.464" v="140" actId="2711"/>
          <ac:spMkLst>
            <pc:docMk/>
            <pc:sldMk cId="3732733472" sldId="409"/>
            <ac:spMk id="6" creationId="{41A6C41F-FDC2-4876-EC0E-2DDF23F363C8}"/>
          </ac:spMkLst>
        </pc:spChg>
        <pc:spChg chg="add del mod">
          <ac:chgData name="Berglund, Anders, Ph.D." userId="5ba1c90d-00f9-4448-8913-03c7b5a152fe" providerId="ADAL" clId="{E6ED17E5-2EDD-52D9-9481-A2103DC77AB0}" dt="2025-09-22T19:22:05.875" v="90" actId="21"/>
          <ac:spMkLst>
            <pc:docMk/>
            <pc:sldMk cId="3732733472" sldId="409"/>
            <ac:spMk id="8" creationId="{35750B58-FF0F-328F-10C4-5201528344FC}"/>
          </ac:spMkLst>
        </pc:spChg>
        <pc:picChg chg="mod">
          <ac:chgData name="Berglund, Anders, Ph.D." userId="5ba1c90d-00f9-4448-8913-03c7b5a152fe" providerId="ADAL" clId="{E6ED17E5-2EDD-52D9-9481-A2103DC77AB0}" dt="2025-09-23T15:01:51.768" v="166" actId="14100"/>
          <ac:picMkLst>
            <pc:docMk/>
            <pc:sldMk cId="3732733472" sldId="409"/>
            <ac:picMk id="7" creationId="{BD9F87B1-52B6-89B2-5956-DB85745D143B}"/>
          </ac:picMkLst>
        </pc:picChg>
      </pc:sldChg>
      <pc:sldChg chg="addSp modSp add mod">
        <pc:chgData name="Berglund, Anders, Ph.D." userId="5ba1c90d-00f9-4448-8913-03c7b5a152fe" providerId="ADAL" clId="{E6ED17E5-2EDD-52D9-9481-A2103DC77AB0}" dt="2025-09-23T15:17:18.780" v="220" actId="6549"/>
        <pc:sldMkLst>
          <pc:docMk/>
          <pc:sldMk cId="1052798470" sldId="413"/>
        </pc:sldMkLst>
        <pc:spChg chg="add mod">
          <ac:chgData name="Berglund, Anders, Ph.D." userId="5ba1c90d-00f9-4448-8913-03c7b5a152fe" providerId="ADAL" clId="{E6ED17E5-2EDD-52D9-9481-A2103DC77AB0}" dt="2025-09-22T19:41:16.679" v="156" actId="1076"/>
          <ac:spMkLst>
            <pc:docMk/>
            <pc:sldMk cId="1052798470" sldId="413"/>
            <ac:spMk id="4" creationId="{4D100475-0A6E-769A-E71F-5063DC1DE035}"/>
          </ac:spMkLst>
        </pc:spChg>
        <pc:spChg chg="add mod">
          <ac:chgData name="Berglund, Anders, Ph.D." userId="5ba1c90d-00f9-4448-8913-03c7b5a152fe" providerId="ADAL" clId="{E6ED17E5-2EDD-52D9-9481-A2103DC77AB0}" dt="2025-09-23T15:17:18.780" v="220" actId="6549"/>
          <ac:spMkLst>
            <pc:docMk/>
            <pc:sldMk cId="1052798470" sldId="413"/>
            <ac:spMk id="6" creationId="{3E00300A-F746-6956-A05F-D18340FEB14B}"/>
          </ac:spMkLst>
        </pc:spChg>
        <pc:picChg chg="mod">
          <ac:chgData name="Berglund, Anders, Ph.D." userId="5ba1c90d-00f9-4448-8913-03c7b5a152fe" providerId="ADAL" clId="{E6ED17E5-2EDD-52D9-9481-A2103DC77AB0}" dt="2025-09-22T19:41:19.767" v="157" actId="14100"/>
          <ac:picMkLst>
            <pc:docMk/>
            <pc:sldMk cId="1052798470" sldId="413"/>
            <ac:picMk id="3" creationId="{E6426F99-C955-FDD8-4ABF-519024ABAEC5}"/>
          </ac:picMkLst>
        </pc:picChg>
      </pc:sldChg>
      <pc:sldChg chg="del">
        <pc:chgData name="Berglund, Anders, Ph.D." userId="5ba1c90d-00f9-4448-8913-03c7b5a152fe" providerId="ADAL" clId="{E6ED17E5-2EDD-52D9-9481-A2103DC77AB0}" dt="2025-09-22T19:20:47.800" v="83" actId="2696"/>
        <pc:sldMkLst>
          <pc:docMk/>
          <pc:sldMk cId="4144961935" sldId="421"/>
        </pc:sldMkLst>
      </pc:sldChg>
      <pc:sldChg chg="del">
        <pc:chgData name="Berglund, Anders, Ph.D." userId="5ba1c90d-00f9-4448-8913-03c7b5a152fe" providerId="ADAL" clId="{E6ED17E5-2EDD-52D9-9481-A2103DC77AB0}" dt="2025-09-22T19:20:50.449" v="84" actId="2696"/>
        <pc:sldMkLst>
          <pc:docMk/>
          <pc:sldMk cId="2499803993" sldId="422"/>
        </pc:sldMkLst>
      </pc:sldChg>
      <pc:sldChg chg="modSp mod">
        <pc:chgData name="Berglund, Anders, Ph.D." userId="5ba1c90d-00f9-4448-8913-03c7b5a152fe" providerId="ADAL" clId="{E6ED17E5-2EDD-52D9-9481-A2103DC77AB0}" dt="2025-09-22T19:38:53.506" v="137" actId="255"/>
        <pc:sldMkLst>
          <pc:docMk/>
          <pc:sldMk cId="2933683270" sldId="430"/>
        </pc:sldMkLst>
        <pc:spChg chg="mod">
          <ac:chgData name="Berglund, Anders, Ph.D." userId="5ba1c90d-00f9-4448-8913-03c7b5a152fe" providerId="ADAL" clId="{E6ED17E5-2EDD-52D9-9481-A2103DC77AB0}" dt="2025-09-22T19:38:53.506" v="137" actId="255"/>
          <ac:spMkLst>
            <pc:docMk/>
            <pc:sldMk cId="2933683270" sldId="430"/>
            <ac:spMk id="6" creationId="{67EA816C-70AD-F741-E5B9-0C7E75A3F075}"/>
          </ac:spMkLst>
        </pc:spChg>
      </pc:sldChg>
      <pc:sldChg chg="modSp mod">
        <pc:chgData name="Berglund, Anders, Ph.D." userId="5ba1c90d-00f9-4448-8913-03c7b5a152fe" providerId="ADAL" clId="{E6ED17E5-2EDD-52D9-9481-A2103DC77AB0}" dt="2025-09-22T19:28:54.384" v="125" actId="27636"/>
        <pc:sldMkLst>
          <pc:docMk/>
          <pc:sldMk cId="647961049" sldId="431"/>
        </pc:sldMkLst>
        <pc:spChg chg="mod">
          <ac:chgData name="Berglund, Anders, Ph.D." userId="5ba1c90d-00f9-4448-8913-03c7b5a152fe" providerId="ADAL" clId="{E6ED17E5-2EDD-52D9-9481-A2103DC77AB0}" dt="2025-09-22T19:28:54.384" v="125" actId="27636"/>
          <ac:spMkLst>
            <pc:docMk/>
            <pc:sldMk cId="647961049" sldId="431"/>
            <ac:spMk id="4" creationId="{0D0F44C2-4D39-A79C-ECAC-845768C88097}"/>
          </ac:spMkLst>
        </pc:spChg>
      </pc:sldChg>
      <pc:sldChg chg="modSp add del mod">
        <pc:chgData name="Berglund, Anders, Ph.D." userId="5ba1c90d-00f9-4448-8913-03c7b5a152fe" providerId="ADAL" clId="{E6ED17E5-2EDD-52D9-9481-A2103DC77AB0}" dt="2025-09-22T19:25:02.335" v="104" actId="2696"/>
        <pc:sldMkLst>
          <pc:docMk/>
          <pc:sldMk cId="1067899911" sldId="432"/>
        </pc:sldMkLst>
        <pc:spChg chg="mod">
          <ac:chgData name="Berglund, Anders, Ph.D." userId="5ba1c90d-00f9-4448-8913-03c7b5a152fe" providerId="ADAL" clId="{E6ED17E5-2EDD-52D9-9481-A2103DC77AB0}" dt="2025-09-22T19:24:37.365" v="102" actId="6549"/>
          <ac:spMkLst>
            <pc:docMk/>
            <pc:sldMk cId="1067899911" sldId="432"/>
            <ac:spMk id="5" creationId="{2F9FADAA-1CB8-E778-7E57-32426E36E64F}"/>
          </ac:spMkLst>
        </pc:spChg>
        <pc:picChg chg="mod">
          <ac:chgData name="Berglund, Anders, Ph.D." userId="5ba1c90d-00f9-4448-8913-03c7b5a152fe" providerId="ADAL" clId="{E6ED17E5-2EDD-52D9-9481-A2103DC77AB0}" dt="2025-09-22T19:24:44.828" v="103" actId="14100"/>
          <ac:picMkLst>
            <pc:docMk/>
            <pc:sldMk cId="1067899911" sldId="432"/>
            <ac:picMk id="4" creationId="{87BECC17-B029-2F52-1DDC-19B5FC1C5067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7562B0-AABE-464E-B1D1-2D915C089E91}" type="datetimeFigureOut">
              <a:rPr lang="en-US" smtClean="0"/>
              <a:t>9/23/25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BE5D42-2A1D-EB4C-AFB8-D3762B71D8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0685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DFA9C6-33F4-B54F-9A0B-9DB4C4A2881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9778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01752-1F3E-293D-8B0B-22883629ED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D6A74C-47E8-A25C-4FCE-09C6FC4668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56DA51-7250-E064-65EA-77132ECFDB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DB06D-2A05-3C4F-AF38-3E76AB6A73BD}" type="datetimeFigureOut">
              <a:rPr lang="en-US" smtClean="0"/>
              <a:t>9/23/25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AC065D-9BF0-8447-B520-657501D426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9D3601-CF69-1803-9C3F-8F99DA780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C446C-3463-CC4B-A405-BF9251E4AC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040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F0278-0AB1-2727-B079-E03BD65EE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C72776A-9E01-881C-6FE5-BED037B6BB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065D87-90F7-C781-EBE4-1B62FB9BAE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DB06D-2A05-3C4F-AF38-3E76AB6A73BD}" type="datetimeFigureOut">
              <a:rPr lang="en-US" smtClean="0"/>
              <a:t>9/23/25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5610FE-215E-04DD-829A-E7F1940390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33222C-D960-2490-77ED-ECFB90C552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C446C-3463-CC4B-A405-BF9251E4AC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6447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9D4C81E-CFD2-05B4-BB9A-E548DB80EE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87B62B4-569C-606D-DA03-3E12A51142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320806-561C-C140-A712-B940421FBC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DB06D-2A05-3C4F-AF38-3E76AB6A73BD}" type="datetimeFigureOut">
              <a:rPr lang="en-US" smtClean="0"/>
              <a:t>9/23/25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83F54D-12A6-06D0-3668-FEF443BA3A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15F690-D03B-0FBC-DF33-55092156D6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C446C-3463-CC4B-A405-BF9251E4AC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0094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498B9-8B6B-0306-EB81-86C3527994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B48467-D97B-AD0A-7439-732A60C29D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7D97C7-F09F-AC6E-EE2F-6D535223D6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DB06D-2A05-3C4F-AF38-3E76AB6A73BD}" type="datetimeFigureOut">
              <a:rPr lang="en-US" smtClean="0"/>
              <a:t>9/23/25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627E55-5A8E-F641-A1D3-36533D4E48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5C37F5-BA5B-ADD0-FA66-A991BC821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C446C-3463-CC4B-A405-BF9251E4AC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5937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05B5A-ABC2-3CFE-3D30-F1494CF89F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E2DFA4-A12E-772F-EBAC-25DA08A992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55A9A5-C8E6-700E-50C8-5147355A39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DB06D-2A05-3C4F-AF38-3E76AB6A73BD}" type="datetimeFigureOut">
              <a:rPr lang="en-US" smtClean="0"/>
              <a:t>9/23/25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CAB758-DE48-AB0A-1F95-9F8D43D9A0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D59703-91CC-8CF7-F584-2F77C2109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C446C-3463-CC4B-A405-BF9251E4AC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2900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B4D277-E512-37E7-797E-5FD2DB0C5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B8E863-65C3-A019-A856-3450A2166D0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E161CC-C222-CD66-A116-89F02D5BE7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DBADAF-615B-3217-ADF5-BE7784D72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DB06D-2A05-3C4F-AF38-3E76AB6A73BD}" type="datetimeFigureOut">
              <a:rPr lang="en-US" smtClean="0"/>
              <a:t>9/23/25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6CD5AD-F92D-2881-3F3D-901FF6B3AA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2DEABA-CB4D-C083-0E90-F7D28E49B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C446C-3463-CC4B-A405-BF9251E4AC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5613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F0E344-0923-7FBF-3F21-86C941AF9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AC9A59-DDC9-8417-3C38-9961BCA4AD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693816-C3E9-0961-D996-AAC0914173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175B7E0-2EB3-4FD0-E611-272157BF87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E65E569-5205-C418-31E7-78C011E1932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E86CDF5-0822-38AD-E362-9A789C4E01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DB06D-2A05-3C4F-AF38-3E76AB6A73BD}" type="datetimeFigureOut">
              <a:rPr lang="en-US" smtClean="0"/>
              <a:t>9/23/25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D1CE22E-6209-79CE-4F7B-DF7989921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8B8A40B-A426-6B86-3A33-D002D5DE36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C446C-3463-CC4B-A405-BF9251E4AC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5481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50F831-3B6C-BE59-9EC3-B6FDB8DF9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7C12C0F-3012-A1BD-7C69-D9E34E39D7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DB06D-2A05-3C4F-AF38-3E76AB6A73BD}" type="datetimeFigureOut">
              <a:rPr lang="en-US" smtClean="0"/>
              <a:t>9/23/25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C229AD-5698-5EA7-467E-FE75EA6D79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726FCF-D17E-071D-F018-2BD68F7A4A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C446C-3463-CC4B-A405-BF9251E4AC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2612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9DE69BF-AD79-D2C2-89F9-CB67D7CCC7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DB06D-2A05-3C4F-AF38-3E76AB6A73BD}" type="datetimeFigureOut">
              <a:rPr lang="en-US" smtClean="0"/>
              <a:t>9/23/25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8A1EB69-176A-1422-A53E-1810C30B0B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8327C3-D76A-12B8-4FE5-9596CED534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C446C-3463-CC4B-A405-BF9251E4AC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5877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3A6E8-3C03-1CCD-ED39-EFD0937FA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40A7CA-5743-9A84-6EE2-473272C7D2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07BF20-D7D0-C992-9850-26CEDAA746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F4154B-84A8-E1DC-DC41-6A18521F4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DB06D-2A05-3C4F-AF38-3E76AB6A73BD}" type="datetimeFigureOut">
              <a:rPr lang="en-US" smtClean="0"/>
              <a:t>9/23/25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B3E0A8-9DA8-ED96-1BD1-20A4C02D3F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DA4DE5-DAC6-6C19-A55C-AC48FAAD8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C446C-3463-CC4B-A405-BF9251E4AC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2617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117A91-BA71-A371-2B73-86817AEE7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F0DFBDC-9FE0-8BA1-AEE2-427CFBDD59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960B8D-06F1-9123-CA55-9E0C60DDC9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00D9AB-83AF-F62C-691A-3859AA12C5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DB06D-2A05-3C4F-AF38-3E76AB6A73BD}" type="datetimeFigureOut">
              <a:rPr lang="en-US" smtClean="0"/>
              <a:t>9/23/25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BCC1C3-17D6-210B-915C-5F78D59E70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1A6C65-30DC-6D73-C543-583D9A95B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C446C-3463-CC4B-A405-BF9251E4AC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9837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EEF4A31-89F8-DE49-E199-BA93C13083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F94C54-3DE6-BC22-125F-88365C11CF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6F5DD7-FB3C-EFFC-1140-A061C5B9820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77DB06D-2A05-3C4F-AF38-3E76AB6A73BD}" type="datetimeFigureOut">
              <a:rPr lang="en-US" smtClean="0"/>
              <a:t>9/23/25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93D54F-DFD5-288A-2051-FCC4326B7E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BB3F34-7160-B191-3D0A-FCEEF402E6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10C446C-3463-CC4B-A405-BF9251E4AC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0040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.jpe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3.jpeg"/><Relationship Id="rId5" Type="http://schemas.openxmlformats.org/officeDocument/2006/relationships/image" Target="../media/image2.jpeg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ncer.gov/tcga" TargetMode="Externa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emf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DFA802-9BB3-4F94-D4BD-8F6AA93E793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b="0" i="0" u="none" strike="noStrike" dirty="0">
                <a:solidFill>
                  <a:srgbClr val="212121"/>
                </a:solidFill>
                <a:effectLst/>
                <a:latin typeface="Aptos" panose="020B0004020202020204" pitchFamily="34" charset="0"/>
              </a:rPr>
              <a:t>Methylation in Cancer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00AF45-0FEE-6D60-C0BF-9596DEDFB3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238760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Anders Berglund, PhD</a:t>
            </a:r>
          </a:p>
          <a:p>
            <a:r>
              <a:rPr lang="en-US" b="1" i="1" dirty="0"/>
              <a:t>Collaborative Bioinformatician</a:t>
            </a:r>
          </a:p>
          <a:p>
            <a:r>
              <a:rPr lang="en-US" dirty="0"/>
              <a:t>Associate Professor of Biomedical Bioinformatics</a:t>
            </a:r>
          </a:p>
          <a:p>
            <a:r>
              <a:rPr lang="en-US" dirty="0"/>
              <a:t>Senior Associate Consultant II</a:t>
            </a:r>
          </a:p>
          <a:p>
            <a:r>
              <a:rPr lang="en-US" dirty="0"/>
              <a:t>Division of Computational Biology</a:t>
            </a:r>
          </a:p>
          <a:p>
            <a:r>
              <a:rPr lang="en-US" dirty="0"/>
              <a:t>Department of Quantitative Health Sciences</a:t>
            </a:r>
          </a:p>
          <a:p>
            <a:r>
              <a:rPr lang="en-US" dirty="0"/>
              <a:t>The Mayo Clinic Jacksonville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68434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69D01-2149-86A2-DEE3-9347719EDC39}"/>
              </a:ext>
            </a:extLst>
          </p:cNvPr>
          <p:cNvSpPr txBox="1">
            <a:spLocks/>
          </p:cNvSpPr>
          <p:nvPr/>
        </p:nvSpPr>
        <p:spPr>
          <a:xfrm>
            <a:off x="838200" y="622299"/>
            <a:ext cx="4495800" cy="156283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Epigenetic effect of HPV16 infection in HNSC</a:t>
            </a:r>
            <a:endParaRPr lang="en-US" dirty="0"/>
          </a:p>
        </p:txBody>
      </p:sp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001DCE22-814A-6224-27E7-0EF3AFA058DD}"/>
              </a:ext>
            </a:extLst>
          </p:cNvPr>
          <p:cNvSpPr txBox="1">
            <a:spLocks/>
          </p:cNvSpPr>
          <p:nvPr/>
        </p:nvSpPr>
        <p:spPr>
          <a:xfrm>
            <a:off x="839788" y="2603500"/>
            <a:ext cx="4494212" cy="322738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i="1" dirty="0"/>
              <a:t>In silico </a:t>
            </a:r>
            <a:r>
              <a:rPr lang="en-US" dirty="0"/>
              <a:t>experiments using only public data</a:t>
            </a:r>
          </a:p>
          <a:p>
            <a:r>
              <a:rPr lang="en-US" dirty="0"/>
              <a:t>Current experiments is ongoing, based on our findings</a:t>
            </a:r>
          </a:p>
          <a:p>
            <a:endParaRPr lang="en-US" dirty="0"/>
          </a:p>
        </p:txBody>
      </p:sp>
      <p:pic>
        <p:nvPicPr>
          <p:cNvPr id="5" name="Content Placeholder 11">
            <a:extLst>
              <a:ext uri="{FF2B5EF4-FFF2-40B4-BE49-F238E27FC236}">
                <a16:creationId xmlns:a16="http://schemas.microsoft.com/office/drawing/2014/main" id="{CEF69ECE-E6FF-3543-2348-B12284FECD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299" r="15887" b="16924"/>
          <a:stretch/>
        </p:blipFill>
        <p:spPr>
          <a:xfrm>
            <a:off x="5436720" y="0"/>
            <a:ext cx="5593661" cy="669352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7EA816C-70AD-F741-E5B9-0C7E75A3F075}"/>
              </a:ext>
            </a:extLst>
          </p:cNvPr>
          <p:cNvSpPr txBox="1"/>
          <p:nvPr/>
        </p:nvSpPr>
        <p:spPr>
          <a:xfrm>
            <a:off x="38100" y="6235701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0" i="0" dirty="0">
                <a:solidFill>
                  <a:srgbClr val="21212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Berglund A., et al. Characterization of Epigenomic Alterations in HPV16+ Head and Neck Squamous Cell Carcinomas. Cancer Epidemiol Biomarkers Prev. 2022 Apr 1;31(4):858-869. PMID: 35064062</a:t>
            </a:r>
            <a:endParaRPr lang="en-US" sz="10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36832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94FE026A-B9C0-C9A3-F6BA-7B137B15F3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5396" y="117406"/>
            <a:ext cx="4178265" cy="6623188"/>
          </a:xfrm>
          <a:prstGeom prst="rect">
            <a:avLst/>
          </a:prstGeom>
        </p:spPr>
      </p:pic>
      <p:pic>
        <p:nvPicPr>
          <p:cNvPr id="3" name="Picture 2" descr="A diagram of a patient's disease&#10;&#10;AI-generated content may be incorrect.">
            <a:extLst>
              <a:ext uri="{FF2B5EF4-FFF2-40B4-BE49-F238E27FC236}">
                <a16:creationId xmlns:a16="http://schemas.microsoft.com/office/drawing/2014/main" id="{FCBFAC01-08A5-C096-C905-DDFF4E7570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59692"/>
            <a:ext cx="6997088" cy="550163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797126F-DE82-61C3-23DA-D645D0E4C2AB}"/>
              </a:ext>
            </a:extLst>
          </p:cNvPr>
          <p:cNvSpPr txBox="1"/>
          <p:nvPr/>
        </p:nvSpPr>
        <p:spPr>
          <a:xfrm>
            <a:off x="408339" y="6132915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0" i="0" dirty="0">
                <a:solidFill>
                  <a:srgbClr val="21212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Berglund A., et al. Characterization of Epigenomic Alterations in HPV16+ Head and Neck Squamous Cell Carcinomas. Cancer Epidemiol Biomarkers Prev. 2022 Apr 1;31(4):858-869. PMID: 35064062</a:t>
            </a:r>
            <a:endParaRPr lang="en-US" sz="10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37290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83D0CD6-0F73-284A-D18C-BAF6700421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4E481-929C-6B40-8F72-F01C1848538C}" type="slidenum">
              <a:rPr lang="en-US" smtClean="0"/>
              <a:t>12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7DD2B28-2598-3333-52FC-2D664D4E2BE2}"/>
              </a:ext>
            </a:extLst>
          </p:cNvPr>
          <p:cNvSpPr txBox="1">
            <a:spLocks/>
          </p:cNvSpPr>
          <p:nvPr/>
        </p:nvSpPr>
        <p:spPr>
          <a:xfrm>
            <a:off x="116378" y="240883"/>
            <a:ext cx="10502854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3200" dirty="0"/>
              <a:t>Epigenome-wide studies or Hypothesis-generating studies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31FAE0-C3BC-AA8C-1C2E-0F57EDA9C94E}"/>
              </a:ext>
            </a:extLst>
          </p:cNvPr>
          <p:cNvSpPr txBox="1">
            <a:spLocks/>
          </p:cNvSpPr>
          <p:nvPr/>
        </p:nvSpPr>
        <p:spPr>
          <a:xfrm>
            <a:off x="182880" y="1566446"/>
            <a:ext cx="8844742" cy="3932415"/>
          </a:xfrm>
          <a:prstGeom prst="rect">
            <a:avLst/>
          </a:prstGeom>
        </p:spPr>
        <p:txBody>
          <a:bodyPr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There are many ways to analyze the data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Challenges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 limited number of samples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Retrospective cohorts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Additional cell line and mouse work is needed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Potential solutions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Keep it simple, ask specific questions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Use additional public datasets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Examples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Epigenomic characterization of locally advanced anal cancer: a radiation therapy oncology group 98-11 specimen study. [1]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Genome-wide host methylation profiling of anal and cervical carcinoma [2]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Dysregulation of DNA Methylation and Epigenetic Clocks in Prostate Cancer among Puerto Rican Men [3]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Segregation of HPV-positive Vulvar Neoplastic Lesions by Methylation [4]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Epigenome-wide association study of Prostate Cancer in African American Men identified differentially methylated immune genes and dysregulation of epigenetic clocks [5]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A6C41F-FDC2-4876-EC0E-2DDF23F363C8}"/>
              </a:ext>
            </a:extLst>
          </p:cNvPr>
          <p:cNvSpPr txBox="1"/>
          <p:nvPr/>
        </p:nvSpPr>
        <p:spPr>
          <a:xfrm>
            <a:off x="182879" y="5498861"/>
            <a:ext cx="1168288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en-US" sz="1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Siegel EM, Eschrich S, Winter K, Riggs B, Berglund A, </a:t>
            </a:r>
            <a:r>
              <a:rPr lang="en-US" sz="10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Ajidahun</a:t>
            </a:r>
            <a:r>
              <a:rPr lang="en-US" sz="1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A, </a:t>
            </a:r>
            <a:r>
              <a:rPr lang="en-US" sz="1000" i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et al.</a:t>
            </a:r>
            <a:r>
              <a:rPr lang="en-US" sz="1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Epigenomic characterization of locally advanced anal cancer: a radiation therapy oncology group 98-11 specimen study. </a:t>
            </a:r>
            <a:r>
              <a:rPr lang="en-US" sz="1000" i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Dis Colon Rectum</a:t>
            </a:r>
            <a:r>
              <a:rPr lang="en-US" sz="1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2014;</a:t>
            </a:r>
            <a:r>
              <a:rPr lang="en-US" sz="10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57</a:t>
            </a:r>
            <a:r>
              <a:rPr lang="en-US" sz="1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:941–57. 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Siegel EM, </a:t>
            </a:r>
            <a:r>
              <a:rPr lang="en-US" sz="1000" dirty="0" err="1">
                <a:latin typeface="Arial" panose="020B0604020202020204" pitchFamily="34" charset="0"/>
                <a:cs typeface="Arial" panose="020B0604020202020204" pitchFamily="34" charset="0"/>
              </a:rPr>
              <a:t>Ajidahun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 A, Berglund A, Guerrero W, Eschrich S, Putney RM, </a:t>
            </a:r>
            <a:r>
              <a:rPr lang="en-US" sz="1000" i="1" dirty="0">
                <a:latin typeface="Arial" panose="020B0604020202020204" pitchFamily="34" charset="0"/>
                <a:cs typeface="Arial" panose="020B0604020202020204" pitchFamily="34" charset="0"/>
              </a:rPr>
              <a:t>et al.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 Genome-wide host methylation profiling of anal and cervical carcinoma. </a:t>
            </a:r>
            <a:r>
              <a:rPr lang="en-US" sz="1000" i="1" dirty="0" err="1">
                <a:latin typeface="Arial" panose="020B0604020202020204" pitchFamily="34" charset="0"/>
                <a:cs typeface="Arial" panose="020B0604020202020204" pitchFamily="34" charset="0"/>
              </a:rPr>
              <a:t>PLoS</a:t>
            </a:r>
            <a:r>
              <a:rPr lang="en-US" sz="1000" i="1" dirty="0">
                <a:latin typeface="Arial" panose="020B0604020202020204" pitchFamily="34" charset="0"/>
                <a:cs typeface="Arial" panose="020B0604020202020204" pitchFamily="34" charset="0"/>
              </a:rPr>
              <a:t> One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 2021;</a:t>
            </a:r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16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:e0260857.</a:t>
            </a:r>
          </a:p>
          <a:p>
            <a:pPr marL="228600" indent="-2286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Berglund A, Matta J, </a:t>
            </a:r>
            <a:r>
              <a:rPr lang="en-US" sz="1000" dirty="0" err="1">
                <a:latin typeface="Arial" panose="020B0604020202020204" pitchFamily="34" charset="0"/>
                <a:cs typeface="Arial" panose="020B0604020202020204" pitchFamily="34" charset="0"/>
              </a:rPr>
              <a:t>Encarnación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-Medina J, Ortiz-</a:t>
            </a:r>
            <a:r>
              <a:rPr lang="en-US" sz="1000" dirty="0" err="1">
                <a:latin typeface="Arial" panose="020B0604020202020204" pitchFamily="34" charset="0"/>
                <a:cs typeface="Arial" panose="020B0604020202020204" pitchFamily="34" charset="0"/>
              </a:rPr>
              <a:t>Sanchéz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 C, </a:t>
            </a:r>
            <a:r>
              <a:rPr lang="en-US" sz="1000" dirty="0" err="1">
                <a:latin typeface="Arial" panose="020B0604020202020204" pitchFamily="34" charset="0"/>
                <a:cs typeface="Arial" panose="020B0604020202020204" pitchFamily="34" charset="0"/>
              </a:rPr>
              <a:t>Dutil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 J, Linares R, </a:t>
            </a:r>
            <a:r>
              <a:rPr lang="en-US" sz="1000" i="1" dirty="0">
                <a:latin typeface="Arial" panose="020B0604020202020204" pitchFamily="34" charset="0"/>
                <a:cs typeface="Arial" panose="020B0604020202020204" pitchFamily="34" charset="0"/>
              </a:rPr>
              <a:t>et al.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 Dysregulation of DNA Methylation and Epigenetic Clocks in Prostate Cancer among Puerto Rican Men. </a:t>
            </a:r>
            <a:r>
              <a:rPr lang="en-US" sz="1000" i="1" dirty="0">
                <a:latin typeface="Arial" panose="020B0604020202020204" pitchFamily="34" charset="0"/>
                <a:cs typeface="Arial" panose="020B0604020202020204" pitchFamily="34" charset="0"/>
              </a:rPr>
              <a:t>Biomolecules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 2022;</a:t>
            </a:r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12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:2.</a:t>
            </a:r>
          </a:p>
          <a:p>
            <a:pPr marL="228600" indent="-2286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000" dirty="0" err="1">
                <a:latin typeface="Arial" panose="020B0604020202020204" pitchFamily="34" charset="0"/>
                <a:cs typeface="Arial" panose="020B0604020202020204" pitchFamily="34" charset="0"/>
              </a:rPr>
              <a:t>Ajidahun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 A, Berglund A, et al. Segregation of HPV-positive Vulvar Neoplastic Lesions by Methylation, </a:t>
            </a:r>
            <a:r>
              <a:rPr lang="en-US" sz="1000" i="1" dirty="0">
                <a:latin typeface="Arial" panose="020B0604020202020204" pitchFamily="34" charset="0"/>
                <a:cs typeface="Arial" panose="020B0604020202020204" pitchFamily="34" charset="0"/>
              </a:rPr>
              <a:t>Manuscript in preparation 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Berglund, Anders, </a:t>
            </a:r>
            <a:r>
              <a:rPr lang="en-US" sz="1000" dirty="0" err="1">
                <a:latin typeface="Arial" panose="020B0604020202020204" pitchFamily="34" charset="0"/>
                <a:cs typeface="Arial" panose="020B0604020202020204" pitchFamily="34" charset="0"/>
              </a:rPr>
              <a:t>Kosj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 Yamoah, Steven A. Eschrich, Rana </a:t>
            </a:r>
            <a:r>
              <a:rPr lang="en-US" sz="1000" dirty="0" err="1">
                <a:latin typeface="Arial" panose="020B0604020202020204" pitchFamily="34" charset="0"/>
                <a:cs typeface="Arial" panose="020B0604020202020204" pitchFamily="34" charset="0"/>
              </a:rPr>
              <a:t>Falahat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, James J. </a:t>
            </a:r>
            <a:r>
              <a:rPr lang="en-US" sz="1000" dirty="0" err="1">
                <a:latin typeface="Arial" panose="020B0604020202020204" pitchFamily="34" charset="0"/>
                <a:cs typeface="Arial" panose="020B0604020202020204" pitchFamily="34" charset="0"/>
              </a:rPr>
              <a:t>Mulé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, Sungjune Kim, Jaime Matta, et al. “Epigenome-Wide Association Study of Prostate Cancer in African American Men Identified Differentially Methylated Genes.” </a:t>
            </a:r>
            <a:r>
              <a:rPr lang="en-US" sz="1000" i="1" dirty="0">
                <a:latin typeface="Arial" panose="020B0604020202020204" pitchFamily="34" charset="0"/>
                <a:cs typeface="Arial" panose="020B0604020202020204" pitchFamily="34" charset="0"/>
              </a:rPr>
              <a:t>Cancer Medicine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 13, no. 16 (2024)</a:t>
            </a:r>
          </a:p>
        </p:txBody>
      </p:sp>
      <p:pic>
        <p:nvPicPr>
          <p:cNvPr id="7" name="Picture 6" descr="A collage of graphs and diagrams&#10;&#10;Description automatically generated">
            <a:extLst>
              <a:ext uri="{FF2B5EF4-FFF2-40B4-BE49-F238E27FC236}">
                <a16:creationId xmlns:a16="http://schemas.microsoft.com/office/drawing/2014/main" id="{BD9F87B1-52B6-89B2-5956-DB85745D14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0605" y="720904"/>
            <a:ext cx="3175017" cy="4108845"/>
          </a:xfrm>
          <a:prstGeom prst="rect">
            <a:avLst/>
          </a:prstGeom>
          <a:ln w="12700"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37327334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B0C23CE-CF8A-C582-6502-11EACAB6A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4E481-929C-6B40-8F72-F01C1848538C}" type="slidenum">
              <a:rPr lang="en-US" smtClean="0"/>
              <a:t>13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8C4B4E-EB68-EA06-C213-92D4BA644F3E}"/>
              </a:ext>
            </a:extLst>
          </p:cNvPr>
          <p:cNvSpPr txBox="1">
            <a:spLocks/>
          </p:cNvSpPr>
          <p:nvPr/>
        </p:nvSpPr>
        <p:spPr>
          <a:xfrm>
            <a:off x="6587706" y="697050"/>
            <a:ext cx="4145608" cy="2503758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Data (Dr. Park)</a:t>
            </a:r>
          </a:p>
          <a:p>
            <a:pPr lvl="1"/>
            <a:r>
              <a:rPr lang="en-US" sz="2400" dirty="0"/>
              <a:t>PCa AA</a:t>
            </a:r>
          </a:p>
          <a:p>
            <a:pPr lvl="2"/>
            <a:r>
              <a:rPr lang="en-US" sz="2000" dirty="0"/>
              <a:t>120 Tumors, 121 Normal</a:t>
            </a:r>
          </a:p>
          <a:p>
            <a:pPr lvl="2"/>
            <a:r>
              <a:rPr lang="en-US" sz="2000" dirty="0"/>
              <a:t>Gleason Grade: </a:t>
            </a:r>
          </a:p>
          <a:p>
            <a:pPr lvl="3"/>
            <a:r>
              <a:rPr lang="en-US" sz="1800" dirty="0"/>
              <a:t>5+6 n=26</a:t>
            </a:r>
          </a:p>
          <a:p>
            <a:pPr lvl="3"/>
            <a:r>
              <a:rPr lang="en-US" sz="1800" dirty="0"/>
              <a:t>7 n=72</a:t>
            </a:r>
          </a:p>
          <a:p>
            <a:pPr lvl="3"/>
            <a:r>
              <a:rPr lang="en-US" sz="1800" dirty="0"/>
              <a:t>8+9 n=22</a:t>
            </a:r>
          </a:p>
          <a:p>
            <a:pPr lvl="1"/>
            <a:r>
              <a:rPr lang="en-US" sz="2400" dirty="0"/>
              <a:t>EPIC methylation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59650D-BED0-BBE8-6CCD-68D0FFA22E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158" b="2905"/>
          <a:stretch/>
        </p:blipFill>
        <p:spPr>
          <a:xfrm>
            <a:off x="535380" y="45266"/>
            <a:ext cx="5068916" cy="6311084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0D080F2-EED9-B3A5-A9DB-E7BBF0CBB1E2}"/>
              </a:ext>
            </a:extLst>
          </p:cNvPr>
          <p:cNvSpPr txBox="1">
            <a:spLocks/>
          </p:cNvSpPr>
          <p:nvPr/>
        </p:nvSpPr>
        <p:spPr>
          <a:xfrm>
            <a:off x="6587706" y="3779378"/>
            <a:ext cx="4884966" cy="2694573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Analysis</a:t>
            </a:r>
          </a:p>
          <a:p>
            <a:pPr lvl="1"/>
            <a:r>
              <a:rPr lang="en-US" sz="1600" dirty="0"/>
              <a:t>Are immune-related pathways silenced in AA PCa tumors?</a:t>
            </a:r>
          </a:p>
          <a:p>
            <a:pPr lvl="2"/>
            <a:r>
              <a:rPr lang="en-US" sz="1600" dirty="0"/>
              <a:t>Immune synapse genes</a:t>
            </a:r>
          </a:p>
          <a:p>
            <a:pPr lvl="2"/>
            <a:r>
              <a:rPr lang="en-US" sz="1600" dirty="0"/>
              <a:t>STING/cGAS signaling</a:t>
            </a:r>
          </a:p>
          <a:p>
            <a:pPr lvl="2"/>
            <a:endParaRPr lang="en-US" sz="1600" dirty="0"/>
          </a:p>
          <a:p>
            <a:pPr lvl="1"/>
            <a:r>
              <a:rPr lang="en-US" sz="1600" dirty="0"/>
              <a:t>What are differently methylated?</a:t>
            </a:r>
          </a:p>
          <a:p>
            <a:pPr lvl="2"/>
            <a:r>
              <a:rPr lang="en-US" sz="1600" dirty="0"/>
              <a:t>Genes and/or global trends</a:t>
            </a:r>
          </a:p>
          <a:p>
            <a:pPr lvl="1"/>
            <a:endParaRPr 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2150D8-5021-4CC9-E051-79B5E39DD523}"/>
              </a:ext>
            </a:extLst>
          </p:cNvPr>
          <p:cNvSpPr txBox="1"/>
          <p:nvPr/>
        </p:nvSpPr>
        <p:spPr>
          <a:xfrm>
            <a:off x="18862" y="8743890"/>
            <a:ext cx="68391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900" dirty="0"/>
              <a:t>Berglund A, Putney RM, </a:t>
            </a:r>
            <a:r>
              <a:rPr lang="en-US" sz="900" dirty="0" err="1"/>
              <a:t>Hamaidi</a:t>
            </a:r>
            <a:r>
              <a:rPr lang="en-US" sz="900" dirty="0"/>
              <a:t> I, Kim S. Epigenetic dysregulation of immune-related pathways in cancer: bioinformatics tools and visualization. Exp Mol Med. 2021 May;53(5):761–71.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FA32E1-2F18-056A-63E8-71C5C1A24BDA}"/>
              </a:ext>
            </a:extLst>
          </p:cNvPr>
          <p:cNvSpPr txBox="1"/>
          <p:nvPr/>
        </p:nvSpPr>
        <p:spPr>
          <a:xfrm>
            <a:off x="154250" y="6356350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Berglund A, Putney RM, </a:t>
            </a:r>
            <a:r>
              <a:rPr lang="en-US" sz="10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Hamaidi</a:t>
            </a:r>
            <a:r>
              <a:rPr lang="en-US" sz="1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I, Kim S. Epigenetic dysregulation of immune-related pathways in cancer: bioinformatics tools and visualization. </a:t>
            </a:r>
            <a:r>
              <a:rPr lang="en-US" sz="1000" i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Exp Mol Med</a:t>
            </a:r>
            <a:r>
              <a:rPr lang="en-US" sz="1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2021;</a:t>
            </a:r>
            <a:r>
              <a:rPr lang="en-US" sz="10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53</a:t>
            </a:r>
            <a:r>
              <a:rPr lang="en-US" sz="1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:761–71</a:t>
            </a:r>
          </a:p>
        </p:txBody>
      </p:sp>
    </p:spTree>
    <p:extLst>
      <p:ext uri="{BB962C8B-B14F-4D97-AF65-F5344CB8AC3E}">
        <p14:creationId xmlns:p14="http://schemas.microsoft.com/office/powerpoint/2010/main" val="39461237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132A12-AB2E-25C9-1215-E1ED02E346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4E481-929C-6B40-8F72-F01C1848538C}" type="slidenum">
              <a:rPr lang="en-US" smtClean="0"/>
              <a:t>14</a:t>
            </a:fld>
            <a:endParaRPr lang="en-US"/>
          </a:p>
        </p:txBody>
      </p:sp>
      <p:pic>
        <p:nvPicPr>
          <p:cNvPr id="3" name="Picture 2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A46CBD02-8FB9-0E34-C396-A19C57FA3D0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780" y="-1"/>
            <a:ext cx="6462334" cy="6721475"/>
          </a:xfrm>
          <a:prstGeom prst="rect">
            <a:avLst/>
          </a:prstGeom>
        </p:spPr>
      </p:pic>
      <p:pic>
        <p:nvPicPr>
          <p:cNvPr id="4" name="Picture 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2CB5D702-9101-5BA1-360F-08F7E36DB91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51574"/>
          <a:stretch>
            <a:fillRect/>
          </a:stretch>
        </p:blipFill>
        <p:spPr>
          <a:xfrm>
            <a:off x="7416521" y="640941"/>
            <a:ext cx="3479498" cy="204500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DA55359-9802-3FA2-C0DB-3D6F9144962C}"/>
              </a:ext>
            </a:extLst>
          </p:cNvPr>
          <p:cNvSpPr txBox="1"/>
          <p:nvPr/>
        </p:nvSpPr>
        <p:spPr>
          <a:xfrm>
            <a:off x="6762033" y="5736382"/>
            <a:ext cx="5373187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Berglund, Anders, </a:t>
            </a:r>
            <a:r>
              <a:rPr lang="en-US" sz="1000" dirty="0" err="1">
                <a:latin typeface="Arial" panose="020B0604020202020204" pitchFamily="34" charset="0"/>
                <a:cs typeface="Arial" panose="020B0604020202020204" pitchFamily="34" charset="0"/>
              </a:rPr>
              <a:t>Kosj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 Yamoah, et al. “Epigenome-Wide Association Study of Prostate Cancer in African American Men Identified Differentially Methylated Genes.” </a:t>
            </a:r>
            <a:r>
              <a:rPr lang="en-US" sz="1000" i="1" dirty="0">
                <a:latin typeface="Arial" panose="020B0604020202020204" pitchFamily="34" charset="0"/>
                <a:cs typeface="Arial" panose="020B0604020202020204" pitchFamily="34" charset="0"/>
              </a:rPr>
              <a:t>Cancer Medicine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 13, no. 16 (2024)</a:t>
            </a:r>
          </a:p>
        </p:txBody>
      </p:sp>
      <p:pic>
        <p:nvPicPr>
          <p:cNvPr id="5" name="Picture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8B832812-75D9-15A0-C64D-CFC3BDB0052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1574"/>
          <a:stretch>
            <a:fillRect/>
          </a:stretch>
        </p:blipFill>
        <p:spPr>
          <a:xfrm>
            <a:off x="7416521" y="3197341"/>
            <a:ext cx="3479498" cy="2045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2144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71BE6BD-9B1A-89F2-0D9D-F0D2838F6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4E481-929C-6B40-8F72-F01C1848538C}" type="slidenum">
              <a:rPr lang="en-US" smtClean="0"/>
              <a:t>15</a:t>
            </a:fld>
            <a:endParaRPr lang="en-US"/>
          </a:p>
        </p:txBody>
      </p:sp>
      <p:pic>
        <p:nvPicPr>
          <p:cNvPr id="3" name="Picture 2" descr="A collage of graphs and diagrams&#10;&#10;Description automatically generated">
            <a:extLst>
              <a:ext uri="{FF2B5EF4-FFF2-40B4-BE49-F238E27FC236}">
                <a16:creationId xmlns:a16="http://schemas.microsoft.com/office/drawing/2014/main" id="{92A1D649-B2BC-F869-3D07-8CBDD82CE2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8058" y="-1"/>
            <a:ext cx="10430343" cy="645789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9D05932-7BE8-D659-A024-360246214906}"/>
              </a:ext>
            </a:extLst>
          </p:cNvPr>
          <p:cNvSpPr txBox="1"/>
          <p:nvPr/>
        </p:nvSpPr>
        <p:spPr>
          <a:xfrm>
            <a:off x="5877520" y="6427113"/>
            <a:ext cx="498359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DNase Hypersensitivity CpG-probes (DHS), Open Chromatin probes (OC), Transcription factor binding sites (TFBS).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58C89E-FA18-CED1-0884-899F56413906}"/>
              </a:ext>
            </a:extLst>
          </p:cNvPr>
          <p:cNvSpPr txBox="1"/>
          <p:nvPr/>
        </p:nvSpPr>
        <p:spPr>
          <a:xfrm>
            <a:off x="36314" y="6457890"/>
            <a:ext cx="584120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Berglund, Anders, </a:t>
            </a:r>
            <a:r>
              <a:rPr lang="en-US" sz="1000" dirty="0" err="1">
                <a:latin typeface="Arial" panose="020B0604020202020204" pitchFamily="34" charset="0"/>
                <a:cs typeface="Arial" panose="020B0604020202020204" pitchFamily="34" charset="0"/>
              </a:rPr>
              <a:t>Kosj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 Yamoah, et al. “Epigenome-Wide Association Study of Prostate Cancer in African American Men Identified Differentially Methylated Genes.” </a:t>
            </a:r>
            <a:r>
              <a:rPr lang="en-US" sz="1000" i="1" dirty="0">
                <a:latin typeface="Arial" panose="020B0604020202020204" pitchFamily="34" charset="0"/>
                <a:cs typeface="Arial" panose="020B0604020202020204" pitchFamily="34" charset="0"/>
              </a:rPr>
              <a:t>Cancer Medicine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 13, no. 16 (2024)</a:t>
            </a:r>
          </a:p>
        </p:txBody>
      </p:sp>
    </p:spTree>
    <p:extLst>
      <p:ext uri="{BB962C8B-B14F-4D97-AF65-F5344CB8AC3E}">
        <p14:creationId xmlns:p14="http://schemas.microsoft.com/office/powerpoint/2010/main" val="3530184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E62D2A4-365E-E12F-13B4-E22CED3A2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4E481-929C-6B40-8F72-F01C1848538C}" type="slidenum">
              <a:rPr lang="en-US" smtClean="0"/>
              <a:t>16</a:t>
            </a:fld>
            <a:endParaRPr lang="en-US"/>
          </a:p>
        </p:txBody>
      </p:sp>
      <p:pic>
        <p:nvPicPr>
          <p:cNvPr id="3" name="Picture 2" descr="A collage of graphs and diagrams&#10;&#10;Description automatically generated">
            <a:extLst>
              <a:ext uri="{FF2B5EF4-FFF2-40B4-BE49-F238E27FC236}">
                <a16:creationId xmlns:a16="http://schemas.microsoft.com/office/drawing/2014/main" id="{E6426F99-C955-FDD8-4ABF-519024ABAEC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3697" y="280416"/>
            <a:ext cx="10594961" cy="607593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D100475-0A6E-769A-E71F-5063DC1DE035}"/>
              </a:ext>
            </a:extLst>
          </p:cNvPr>
          <p:cNvSpPr txBox="1"/>
          <p:nvPr/>
        </p:nvSpPr>
        <p:spPr>
          <a:xfrm>
            <a:off x="0" y="6377529"/>
            <a:ext cx="584120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Berglund, Anders, </a:t>
            </a:r>
            <a:r>
              <a:rPr lang="en-US" sz="1000" dirty="0" err="1">
                <a:latin typeface="Arial" panose="020B0604020202020204" pitchFamily="34" charset="0"/>
                <a:cs typeface="Arial" panose="020B0604020202020204" pitchFamily="34" charset="0"/>
              </a:rPr>
              <a:t>Kosj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 Yamoah, et al. “Epigenome-Wide Association Study of Prostate Cancer in African American Men Identified Differentially Methylated Genes.” </a:t>
            </a:r>
            <a:r>
              <a:rPr lang="en-US" sz="1000" i="1" dirty="0">
                <a:latin typeface="Arial" panose="020B0604020202020204" pitchFamily="34" charset="0"/>
                <a:cs typeface="Arial" panose="020B0604020202020204" pitchFamily="34" charset="0"/>
              </a:rPr>
              <a:t>Cancer Medicine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 13, no. 16 (2024)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00300A-F746-6956-A05F-D18340FEB14B}"/>
              </a:ext>
            </a:extLst>
          </p:cNvPr>
          <p:cNvSpPr txBox="1"/>
          <p:nvPr/>
        </p:nvSpPr>
        <p:spPr>
          <a:xfrm>
            <a:off x="6350796" y="6315974"/>
            <a:ext cx="465690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TNSC: total number of stem cell divisions per stem cell</a:t>
            </a: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SCDR: stem cell division rate</a:t>
            </a:r>
          </a:p>
        </p:txBody>
      </p:sp>
    </p:spTree>
    <p:extLst>
      <p:ext uri="{BB962C8B-B14F-4D97-AF65-F5344CB8AC3E}">
        <p14:creationId xmlns:p14="http://schemas.microsoft.com/office/powerpoint/2010/main" val="10527984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78D501C-ED60-9911-F983-05263B5F4F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4E481-929C-6B40-8F72-F01C1848538C}" type="slidenum">
              <a:rPr lang="en-US" smtClean="0"/>
              <a:t>17</a:t>
            </a:fld>
            <a:endParaRPr lang="en-US"/>
          </a:p>
        </p:txBody>
      </p:sp>
      <p:pic>
        <p:nvPicPr>
          <p:cNvPr id="3" name="Picture 2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22FACA1F-77B8-3FB4-3617-903603B6B6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14661"/>
            <a:ext cx="4803640" cy="2214214"/>
          </a:xfrm>
          <a:prstGeom prst="rect">
            <a:avLst/>
          </a:prstGeom>
        </p:spPr>
      </p:pic>
      <p:pic>
        <p:nvPicPr>
          <p:cNvPr id="4" name="Picture 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E6098864-69A0-006F-A745-9A05BF17620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93444" y="64696"/>
            <a:ext cx="7447699" cy="667228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3C745F-EAE5-5396-ABF3-8B54DDDAA036}"/>
              </a:ext>
            </a:extLst>
          </p:cNvPr>
          <p:cNvSpPr txBox="1"/>
          <p:nvPr/>
        </p:nvSpPr>
        <p:spPr>
          <a:xfrm>
            <a:off x="0" y="6443284"/>
            <a:ext cx="584120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Berglund, Anders, </a:t>
            </a:r>
            <a:r>
              <a:rPr lang="en-US" sz="1000" dirty="0" err="1">
                <a:latin typeface="Arial" panose="020B0604020202020204" pitchFamily="34" charset="0"/>
                <a:cs typeface="Arial" panose="020B0604020202020204" pitchFamily="34" charset="0"/>
              </a:rPr>
              <a:t>Kosj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 Yamoah, et al. “Epigenome-Wide Association Study of Prostate Cancer in African American Men Identified Differentially Methylated Genes.” </a:t>
            </a:r>
            <a:r>
              <a:rPr lang="en-US" sz="1000" i="1" dirty="0">
                <a:latin typeface="Arial" panose="020B0604020202020204" pitchFamily="34" charset="0"/>
                <a:cs typeface="Arial" panose="020B0604020202020204" pitchFamily="34" charset="0"/>
              </a:rPr>
              <a:t>Cancer Medicine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 13, no. 16 (2024)</a:t>
            </a:r>
          </a:p>
        </p:txBody>
      </p:sp>
    </p:spTree>
    <p:extLst>
      <p:ext uri="{BB962C8B-B14F-4D97-AF65-F5344CB8AC3E}">
        <p14:creationId xmlns:p14="http://schemas.microsoft.com/office/powerpoint/2010/main" val="2492876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2878A98-55EF-5B99-BFCB-9513933D08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4E481-929C-6B40-8F72-F01C1848538C}" type="slidenum">
              <a:rPr lang="en-US" smtClean="0"/>
              <a:t>18</a:t>
            </a:fld>
            <a:endParaRPr lang="en-US"/>
          </a:p>
        </p:txBody>
      </p:sp>
      <p:pic>
        <p:nvPicPr>
          <p:cNvPr id="3" name="Picture 2" descr="A poster of a diagram&#10;&#10;Description automatically generated with medium confidence">
            <a:extLst>
              <a:ext uri="{FF2B5EF4-FFF2-40B4-BE49-F238E27FC236}">
                <a16:creationId xmlns:a16="http://schemas.microsoft.com/office/drawing/2014/main" id="{645E3EAD-F827-8044-256F-8D1A8B8EC97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5344" y="261831"/>
            <a:ext cx="4983022" cy="1694688"/>
          </a:xfrm>
          <a:prstGeom prst="rect">
            <a:avLst/>
          </a:prstGeom>
        </p:spPr>
      </p:pic>
      <p:pic>
        <p:nvPicPr>
          <p:cNvPr id="4" name="Picture 3" descr="A poster of a diagram&#10;&#10;Description automatically generated with medium confidence">
            <a:extLst>
              <a:ext uri="{FF2B5EF4-FFF2-40B4-BE49-F238E27FC236}">
                <a16:creationId xmlns:a16="http://schemas.microsoft.com/office/drawing/2014/main" id="{9D0A735C-15AE-D3B7-766D-28CD9892B5A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79219" y="75564"/>
            <a:ext cx="6870193" cy="6538205"/>
          </a:xfrm>
          <a:prstGeom prst="rect">
            <a:avLst/>
          </a:prstGeom>
        </p:spPr>
      </p:pic>
      <p:pic>
        <p:nvPicPr>
          <p:cNvPr id="5" name="Picture 4" descr="A poster of a diagram&#10;&#10;Description automatically generated with medium confidence">
            <a:extLst>
              <a:ext uri="{FF2B5EF4-FFF2-40B4-BE49-F238E27FC236}">
                <a16:creationId xmlns:a16="http://schemas.microsoft.com/office/drawing/2014/main" id="{FD2CF8FA-5F97-0A62-1932-0B84B40DC00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52160" y="112141"/>
            <a:ext cx="665907" cy="50165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DCB0793-5F48-E270-7538-95CEFD993C7D}"/>
              </a:ext>
            </a:extLst>
          </p:cNvPr>
          <p:cNvSpPr/>
          <p:nvPr/>
        </p:nvSpPr>
        <p:spPr>
          <a:xfrm>
            <a:off x="11204427" y="75564"/>
            <a:ext cx="783081" cy="18626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425363-7959-AE67-0CE2-59D62263BEC2}"/>
              </a:ext>
            </a:extLst>
          </p:cNvPr>
          <p:cNvSpPr txBox="1"/>
          <p:nvPr/>
        </p:nvSpPr>
        <p:spPr>
          <a:xfrm>
            <a:off x="0" y="6457890"/>
            <a:ext cx="584120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Berglund, Anders, </a:t>
            </a:r>
            <a:r>
              <a:rPr lang="en-US" sz="1000" dirty="0" err="1">
                <a:latin typeface="Arial" panose="020B0604020202020204" pitchFamily="34" charset="0"/>
                <a:cs typeface="Arial" panose="020B0604020202020204" pitchFamily="34" charset="0"/>
              </a:rPr>
              <a:t>Kosj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 Yamoah, et al. “Epigenome-Wide Association Study of Prostate Cancer in African American Men Identified Differentially Methylated Genes.” </a:t>
            </a:r>
            <a:r>
              <a:rPr lang="en-US" sz="1000" i="1" dirty="0">
                <a:latin typeface="Arial" panose="020B0604020202020204" pitchFamily="34" charset="0"/>
                <a:cs typeface="Arial" panose="020B0604020202020204" pitchFamily="34" charset="0"/>
              </a:rPr>
              <a:t>Cancer Medicine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 13, no. 16 (2024)</a:t>
            </a:r>
          </a:p>
        </p:txBody>
      </p:sp>
    </p:spTree>
    <p:extLst>
      <p:ext uri="{BB962C8B-B14F-4D97-AF65-F5344CB8AC3E}">
        <p14:creationId xmlns:p14="http://schemas.microsoft.com/office/powerpoint/2010/main" val="6063248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ig. 1">
            <a:extLst>
              <a:ext uri="{FF2B5EF4-FFF2-40B4-BE49-F238E27FC236}">
                <a16:creationId xmlns:a16="http://schemas.microsoft.com/office/drawing/2014/main" id="{0884BE71-AA27-30BF-9EB5-437F8DA622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782" y="98704"/>
            <a:ext cx="10167913" cy="5663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9DE1801-011F-D887-93D2-292211ADB476}"/>
              </a:ext>
            </a:extLst>
          </p:cNvPr>
          <p:cNvSpPr txBox="1"/>
          <p:nvPr/>
        </p:nvSpPr>
        <p:spPr>
          <a:xfrm>
            <a:off x="293468" y="5964947"/>
            <a:ext cx="11456276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Teschendorff</a:t>
            </a:r>
            <a:r>
              <a:rPr lang="en-US" sz="1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Andrew E., and Steve Horvath. “Epigenetic Ageing Clocks: Statistical Methods and Emerging Computational Challenges.” </a:t>
            </a:r>
            <a:r>
              <a:rPr lang="en-US" sz="1000" i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Nature Reviews Genetics</a:t>
            </a:r>
            <a:r>
              <a:rPr lang="en-US" sz="1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January 13, 2025, 1–19.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Mammadova, Jamila, Alicia Richards, Adriana Gonzalez-Torriente, Evan R. Adler, Rachel J. Cruz, Stefanie Palfi, Dae Hyun Lee, et al. “Methylation-Based Biological Age and Cardiotoxicity Risk in Breast Cancer Patients Treated with Trastuzumab.” </a:t>
            </a:r>
            <a:r>
              <a:rPr lang="en-US" sz="1000" i="1" dirty="0">
                <a:latin typeface="Arial" panose="020B0604020202020204" pitchFamily="34" charset="0"/>
                <a:cs typeface="Arial" panose="020B0604020202020204" pitchFamily="34" charset="0"/>
              </a:rPr>
              <a:t>Cardio-Oncology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  2025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Dickey, Brittney L., Ryan M. Putney, Gita Suneja, Jacob K. </a:t>
            </a:r>
            <a:r>
              <a:rPr lang="en-US" sz="1000" dirty="0" err="1">
                <a:latin typeface="Arial" panose="020B0604020202020204" pitchFamily="34" charset="0"/>
                <a:cs typeface="Arial" panose="020B0604020202020204" pitchFamily="34" charset="0"/>
              </a:rPr>
              <a:t>Kresovich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, Adam M. Spivak, Ami B. Patel, </a:t>
            </a:r>
            <a:r>
              <a:rPr lang="en-US" sz="1000" dirty="0" err="1">
                <a:latin typeface="Arial" panose="020B0604020202020204" pitchFamily="34" charset="0"/>
                <a:cs typeface="Arial" panose="020B0604020202020204" pitchFamily="34" charset="0"/>
              </a:rPr>
              <a:t>Mingxiang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 Teng, et al. “Differences in Epigenetic Age by HIV Status among Patients with a Non-AIDS Defining Cancer.” </a:t>
            </a:r>
            <a:r>
              <a:rPr lang="en-US" sz="1000" i="1" dirty="0">
                <a:latin typeface="Arial" panose="020B0604020202020204" pitchFamily="34" charset="0"/>
                <a:cs typeface="Arial" panose="020B0604020202020204" pitchFamily="34" charset="0"/>
              </a:rPr>
              <a:t>AIDS (London, England)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, July 18, 2023</a:t>
            </a:r>
            <a:r>
              <a:rPr lang="en-US" sz="1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942031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New picture">
            <a:extLst>
              <a:ext uri="{FF2B5EF4-FFF2-40B4-BE49-F238E27FC236}">
                <a16:creationId xmlns:a16="http://schemas.microsoft.com/office/drawing/2014/main" id="{02E2DE7B-75EB-300B-0289-7892DC602883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9072" y="52545"/>
            <a:ext cx="3884929" cy="32722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E94D08A3-B84C-3D95-E5C1-9EB1CA2DA1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344" y="253948"/>
            <a:ext cx="3930511" cy="2360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7ED2F37-F85A-BF67-91A3-21FF21405B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413" y="4098645"/>
            <a:ext cx="3930511" cy="2595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New picture">
            <a:extLst>
              <a:ext uri="{FF2B5EF4-FFF2-40B4-BE49-F238E27FC236}">
                <a16:creationId xmlns:a16="http://schemas.microsoft.com/office/drawing/2014/main" id="{1B2ED702-3C1F-90DD-7675-8BFDA0996123}"/>
              </a:ext>
            </a:extLst>
          </p:cNvPr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554" r="-1"/>
          <a:stretch>
            <a:fillRect/>
          </a:stretch>
        </p:blipFill>
        <p:spPr bwMode="auto">
          <a:xfrm>
            <a:off x="6704395" y="3987738"/>
            <a:ext cx="2756845" cy="28177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2CB5D3D-753D-F0A2-86C3-4E257B4D6EB3}"/>
              </a:ext>
            </a:extLst>
          </p:cNvPr>
          <p:cNvSpPr txBox="1"/>
          <p:nvPr/>
        </p:nvSpPr>
        <p:spPr>
          <a:xfrm>
            <a:off x="0" y="52545"/>
            <a:ext cx="209621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The Hallmarks of Cancer</a:t>
            </a:r>
          </a:p>
          <a:p>
            <a:r>
              <a:rPr lang="en-US" sz="1400" dirty="0"/>
              <a:t>Hanahan &amp; Weinberg</a:t>
            </a:r>
          </a:p>
          <a:p>
            <a:r>
              <a:rPr lang="en-US" sz="1400" i="1" dirty="0"/>
              <a:t>Cell</a:t>
            </a:r>
            <a:r>
              <a:rPr lang="en-US" sz="1400" dirty="0"/>
              <a:t> 2000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68CE90-2000-79B7-AFA8-668B46B52D5E}"/>
              </a:ext>
            </a:extLst>
          </p:cNvPr>
          <p:cNvSpPr txBox="1"/>
          <p:nvPr/>
        </p:nvSpPr>
        <p:spPr>
          <a:xfrm>
            <a:off x="-9167" y="3708045"/>
            <a:ext cx="344113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Hallmarks of Cancer: The Next Generation</a:t>
            </a:r>
          </a:p>
          <a:p>
            <a:r>
              <a:rPr lang="en-US" sz="1400" dirty="0"/>
              <a:t>Hanahan &amp; Weinberg</a:t>
            </a:r>
          </a:p>
          <a:p>
            <a:r>
              <a:rPr lang="en-US" sz="1400" i="1" dirty="0"/>
              <a:t>Cell</a:t>
            </a:r>
            <a:r>
              <a:rPr lang="en-US" sz="1400" dirty="0"/>
              <a:t> 2011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55F411-94E9-AF20-27C2-EFD1287322FB}"/>
              </a:ext>
            </a:extLst>
          </p:cNvPr>
          <p:cNvSpPr txBox="1"/>
          <p:nvPr/>
        </p:nvSpPr>
        <p:spPr>
          <a:xfrm>
            <a:off x="6445639" y="3358624"/>
            <a:ext cx="316762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Hallmarks of Cancer: New Dimensions</a:t>
            </a:r>
          </a:p>
          <a:p>
            <a:r>
              <a:rPr lang="en-US" sz="1400" dirty="0"/>
              <a:t>Hanahan, </a:t>
            </a:r>
          </a:p>
          <a:p>
            <a:r>
              <a:rPr lang="en-US" sz="1400" i="1" dirty="0"/>
              <a:t>Cancer Discovery</a:t>
            </a:r>
            <a:r>
              <a:rPr lang="en-US" sz="1400" dirty="0"/>
              <a:t> 2022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F20EFA-0611-F91A-3086-63A8F4D323E5}"/>
              </a:ext>
            </a:extLst>
          </p:cNvPr>
          <p:cNvSpPr txBox="1"/>
          <p:nvPr/>
        </p:nvSpPr>
        <p:spPr>
          <a:xfrm>
            <a:off x="6183115" y="532337"/>
            <a:ext cx="294606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The Epigenetic Hallmarks of Cancer</a:t>
            </a:r>
          </a:p>
          <a:p>
            <a:r>
              <a:rPr lang="en-US" sz="1400" dirty="0"/>
              <a:t>Esteller, </a:t>
            </a:r>
          </a:p>
          <a:p>
            <a:r>
              <a:rPr lang="en-US" sz="1400" i="1" dirty="0"/>
              <a:t>Cancer Discovery</a:t>
            </a:r>
            <a:r>
              <a:rPr lang="en-US" sz="1400" dirty="0"/>
              <a:t> 2024</a:t>
            </a:r>
          </a:p>
        </p:txBody>
      </p:sp>
      <p:sp>
        <p:nvSpPr>
          <p:cNvPr id="8" name="Down Arrow 7">
            <a:extLst>
              <a:ext uri="{FF2B5EF4-FFF2-40B4-BE49-F238E27FC236}">
                <a16:creationId xmlns:a16="http://schemas.microsoft.com/office/drawing/2014/main" id="{275B6BDD-D163-8C04-24AB-FE3C76BD6844}"/>
              </a:ext>
            </a:extLst>
          </p:cNvPr>
          <p:cNvSpPr/>
          <p:nvPr/>
        </p:nvSpPr>
        <p:spPr>
          <a:xfrm>
            <a:off x="2284349" y="2945355"/>
            <a:ext cx="572494" cy="659309"/>
          </a:xfrm>
          <a:prstGeom prst="downArrow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own Arrow 8">
            <a:extLst>
              <a:ext uri="{FF2B5EF4-FFF2-40B4-BE49-F238E27FC236}">
                <a16:creationId xmlns:a16="http://schemas.microsoft.com/office/drawing/2014/main" id="{58D71D6B-D856-F32D-9399-C040D7AFAB68}"/>
              </a:ext>
            </a:extLst>
          </p:cNvPr>
          <p:cNvSpPr/>
          <p:nvPr/>
        </p:nvSpPr>
        <p:spPr>
          <a:xfrm rot="16200000">
            <a:off x="5430614" y="4625320"/>
            <a:ext cx="572494" cy="1542556"/>
          </a:xfrm>
          <a:prstGeom prst="downArrow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own Arrow 9">
            <a:extLst>
              <a:ext uri="{FF2B5EF4-FFF2-40B4-BE49-F238E27FC236}">
                <a16:creationId xmlns:a16="http://schemas.microsoft.com/office/drawing/2014/main" id="{6B256429-94BD-7316-B489-EE39BEA747FB}"/>
              </a:ext>
            </a:extLst>
          </p:cNvPr>
          <p:cNvSpPr/>
          <p:nvPr/>
        </p:nvSpPr>
        <p:spPr>
          <a:xfrm rot="10800000">
            <a:off x="9765289" y="3665479"/>
            <a:ext cx="572494" cy="1707334"/>
          </a:xfrm>
          <a:prstGeom prst="downArrow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154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A78E1E53-C3C1-E526-335D-846E85760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800" y="6356350"/>
            <a:ext cx="449450" cy="365125"/>
          </a:xfrm>
        </p:spPr>
        <p:txBody>
          <a:bodyPr/>
          <a:lstStyle/>
          <a:p>
            <a:fld id="{6BA4E481-929C-6B40-8F72-F01C1848538C}" type="slidenum">
              <a:rPr lang="en-US" smtClean="0"/>
              <a:t>20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430CB3-8838-610F-1F1F-F76C8FCC0315}"/>
              </a:ext>
            </a:extLst>
          </p:cNvPr>
          <p:cNvSpPr txBox="1">
            <a:spLocks/>
          </p:cNvSpPr>
          <p:nvPr/>
        </p:nvSpPr>
        <p:spPr>
          <a:xfrm>
            <a:off x="353568" y="196850"/>
            <a:ext cx="10375392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Acknowledgment - My </a:t>
            </a:r>
            <a:r>
              <a:rPr lang="en-US" b="1" dirty="0"/>
              <a:t>collaborators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D0F44C2-4D39-A79C-ECAC-845768C88097}"/>
              </a:ext>
            </a:extLst>
          </p:cNvPr>
          <p:cNvSpPr txBox="1">
            <a:spLocks/>
          </p:cNvSpPr>
          <p:nvPr/>
        </p:nvSpPr>
        <p:spPr>
          <a:xfrm>
            <a:off x="1246052" y="1023112"/>
            <a:ext cx="4711835" cy="470617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Asmaa  </a:t>
            </a:r>
            <a:r>
              <a:rPr lang="en-US" dirty="0" err="1"/>
              <a:t>Elkenawi</a:t>
            </a:r>
            <a:r>
              <a:rPr lang="en-US" dirty="0"/>
              <a:t>, PhD</a:t>
            </a:r>
          </a:p>
          <a:p>
            <a:r>
              <a:rPr lang="en-US" dirty="0"/>
              <a:t>Sungjune Kim, MD, PhD</a:t>
            </a:r>
          </a:p>
          <a:p>
            <a:r>
              <a:rPr lang="en-US" dirty="0"/>
              <a:t>Brook Fridley, PhD</a:t>
            </a:r>
          </a:p>
          <a:p>
            <a:r>
              <a:rPr lang="en-US" dirty="0"/>
              <a:t>John Cleveland, PhD</a:t>
            </a:r>
          </a:p>
          <a:p>
            <a:r>
              <a:rPr lang="en-US" dirty="0"/>
              <a:t>Jim </a:t>
            </a:r>
            <a:r>
              <a:rPr lang="en-US" dirty="0" err="1"/>
              <a:t>Mulé</a:t>
            </a:r>
            <a:r>
              <a:rPr lang="en-US" dirty="0"/>
              <a:t>, PhD</a:t>
            </a:r>
          </a:p>
          <a:p>
            <a:pPr lvl="1"/>
            <a:r>
              <a:rPr lang="en-US" dirty="0"/>
              <a:t>Rana </a:t>
            </a:r>
            <a:r>
              <a:rPr lang="en-US" dirty="0" err="1"/>
              <a:t>Falahat</a:t>
            </a:r>
            <a:r>
              <a:rPr lang="en-US" dirty="0"/>
              <a:t>, PhD</a:t>
            </a:r>
          </a:p>
          <a:p>
            <a:r>
              <a:rPr lang="en-US" dirty="0"/>
              <a:t>Prostate &amp; Health Disparities</a:t>
            </a:r>
          </a:p>
          <a:p>
            <a:pPr lvl="1"/>
            <a:r>
              <a:rPr lang="en-US" dirty="0"/>
              <a:t>Yong Park, PhD</a:t>
            </a:r>
          </a:p>
          <a:p>
            <a:pPr lvl="1"/>
            <a:r>
              <a:rPr lang="en-US" dirty="0" err="1"/>
              <a:t>Kosj</a:t>
            </a:r>
            <a:r>
              <a:rPr lang="en-US" dirty="0"/>
              <a:t> Yamoah, MD</a:t>
            </a:r>
          </a:p>
          <a:p>
            <a:r>
              <a:rPr lang="en-US" dirty="0"/>
              <a:t>Steven Eschrich, PhD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304FB94-1A13-0BFE-6C7B-034022A411B3}"/>
              </a:ext>
            </a:extLst>
          </p:cNvPr>
          <p:cNvSpPr txBox="1">
            <a:spLocks/>
          </p:cNvSpPr>
          <p:nvPr/>
        </p:nvSpPr>
        <p:spPr>
          <a:xfrm>
            <a:off x="6692249" y="1023112"/>
            <a:ext cx="4325947" cy="5515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GBM</a:t>
            </a:r>
          </a:p>
          <a:p>
            <a:pPr lvl="1"/>
            <a:r>
              <a:rPr lang="en-US" sz="2400" dirty="0"/>
              <a:t>Arnie Etame, MD</a:t>
            </a:r>
          </a:p>
          <a:p>
            <a:r>
              <a:rPr lang="en-US" sz="2800" dirty="0"/>
              <a:t>Epigenetic clocks</a:t>
            </a:r>
          </a:p>
          <a:p>
            <a:pPr lvl="1"/>
            <a:r>
              <a:rPr lang="en-US" sz="2400" dirty="0"/>
              <a:t>Jacob </a:t>
            </a:r>
            <a:r>
              <a:rPr lang="en-US" sz="2400" dirty="0" err="1"/>
              <a:t>Kresovich</a:t>
            </a:r>
            <a:r>
              <a:rPr lang="en-US" sz="2400" dirty="0"/>
              <a:t>, PhD</a:t>
            </a:r>
          </a:p>
          <a:p>
            <a:pPr lvl="1"/>
            <a:r>
              <a:rPr lang="en-US" sz="2400" dirty="0"/>
              <a:t>Anna Giuliano, PhD</a:t>
            </a:r>
          </a:p>
          <a:p>
            <a:pPr lvl="1"/>
            <a:r>
              <a:rPr lang="en-US" sz="2400" dirty="0"/>
              <a:t>Anna Coghill, PhD</a:t>
            </a:r>
          </a:p>
          <a:p>
            <a:r>
              <a:rPr lang="en-US" sz="2800" dirty="0"/>
              <a:t>Kidney</a:t>
            </a:r>
          </a:p>
          <a:p>
            <a:pPr lvl="1"/>
            <a:r>
              <a:rPr lang="en-US" sz="2400" dirty="0"/>
              <a:t>Brandon Manley, MD PhD</a:t>
            </a:r>
          </a:p>
          <a:p>
            <a:r>
              <a:rPr lang="en-US" sz="2800" dirty="0"/>
              <a:t>Methylation</a:t>
            </a:r>
          </a:p>
          <a:p>
            <a:pPr lvl="1"/>
            <a:r>
              <a:rPr lang="en-US" sz="2400" dirty="0"/>
              <a:t>David Shibata, MD, PhD</a:t>
            </a:r>
          </a:p>
          <a:p>
            <a:pPr lvl="1"/>
            <a:r>
              <a:rPr lang="en-US" sz="2400" dirty="0"/>
              <a:t>Erin Siegel, PhD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904305-9796-A437-4001-DA7E75DEA544}"/>
              </a:ext>
            </a:extLst>
          </p:cNvPr>
          <p:cNvSpPr txBox="1"/>
          <p:nvPr/>
        </p:nvSpPr>
        <p:spPr>
          <a:xfrm>
            <a:off x="171922" y="5912358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effectLst/>
                <a:latin typeface="Arial" panose="020B0604020202020204" pitchFamily="34" charset="0"/>
                <a:ea typeface="Malgun Gothic" panose="020B0503020000020004" pitchFamily="34" charset="-127"/>
              </a:rPr>
              <a:t>The results shown here are based in part upon data generated by the TCGA Research Network: </a:t>
            </a:r>
            <a:r>
              <a:rPr lang="en-US" sz="1600" u="sng" dirty="0">
                <a:solidFill>
                  <a:srgbClr val="0000FF"/>
                </a:solidFill>
                <a:effectLst/>
                <a:latin typeface="Arial" panose="020B0604020202020204" pitchFamily="34" charset="0"/>
                <a:ea typeface="Malgun Gothic" panose="020B0503020000020004" pitchFamily="34" charset="-127"/>
                <a:cs typeface="Times New Roman" panose="02020603050405020304" pitchFamily="18" charset="0"/>
                <a:hlinkClick r:id="rId2"/>
              </a:rPr>
              <a:t>https://www.cancer.gov/tcga</a:t>
            </a:r>
            <a:r>
              <a:rPr lang="en-US" sz="1600" dirty="0">
                <a:effectLst/>
              </a:rPr>
              <a:t> 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6479610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B6ED1FD-F42F-57A6-63CB-753A041E5DBB}"/>
              </a:ext>
            </a:extLst>
          </p:cNvPr>
          <p:cNvSpPr txBox="1"/>
          <p:nvPr/>
        </p:nvSpPr>
        <p:spPr>
          <a:xfrm>
            <a:off x="3997913" y="1725259"/>
            <a:ext cx="406779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/>
              <a:t>Thanks!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9533AE-FE96-D953-5732-56736D13B329}"/>
              </a:ext>
            </a:extLst>
          </p:cNvPr>
          <p:cNvSpPr txBox="1"/>
          <p:nvPr/>
        </p:nvSpPr>
        <p:spPr>
          <a:xfrm>
            <a:off x="3099893" y="3809008"/>
            <a:ext cx="586383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7623259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DA2DD6-36AB-C8E7-9A61-CB2109111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4E481-929C-6B40-8F72-F01C1848538C}" type="slidenum">
              <a:rPr lang="en-US" smtClean="0"/>
              <a:t>3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D8F6EFE-CD55-D2A1-876C-2AEFE4C3B314}"/>
              </a:ext>
            </a:extLst>
          </p:cNvPr>
          <p:cNvSpPr/>
          <p:nvPr/>
        </p:nvSpPr>
        <p:spPr>
          <a:xfrm>
            <a:off x="298449" y="216683"/>
            <a:ext cx="1004297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latin typeface="Helvetica" pitchFamily="2" charset="0"/>
              </a:rPr>
              <a:t>“Epigenetics</a:t>
            </a:r>
            <a:r>
              <a:rPr lang="en-US" sz="2800" dirty="0">
                <a:latin typeface="Helvetica" pitchFamily="2" charset="0"/>
              </a:rPr>
              <a:t> is the study of heritable phenotype changes that do not involve alterations in the DNA sequence[1].”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8155683-E1A8-3556-430B-AEC554813233}"/>
              </a:ext>
            </a:extLst>
          </p:cNvPr>
          <p:cNvSpPr/>
          <p:nvPr/>
        </p:nvSpPr>
        <p:spPr>
          <a:xfrm>
            <a:off x="146049" y="6283718"/>
            <a:ext cx="1032012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000" dirty="0">
                <a:latin typeface="Helvetica" pitchFamily="2" charset="0"/>
              </a:rPr>
              <a:t>Dupont C, </a:t>
            </a:r>
            <a:r>
              <a:rPr lang="en-US" sz="1000" dirty="0" err="1">
                <a:latin typeface="Helvetica" pitchFamily="2" charset="0"/>
              </a:rPr>
              <a:t>Armant</a:t>
            </a:r>
            <a:r>
              <a:rPr lang="en-US" sz="1000" dirty="0">
                <a:latin typeface="Helvetica" pitchFamily="2" charset="0"/>
              </a:rPr>
              <a:t> DR, Brenner CA (2009). "Epigenetics: definition, mechanisms and clinical perspective". Seminars in Reproductive Medicine. 27 (5): 351–57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000" dirty="0" err="1">
                <a:latin typeface="Helvetica" pitchFamily="2" charset="0"/>
              </a:rPr>
              <a:t>Henikoff</a:t>
            </a:r>
            <a:r>
              <a:rPr lang="en-US" sz="1000" dirty="0">
                <a:latin typeface="Helvetica" pitchFamily="2" charset="0"/>
              </a:rPr>
              <a:t>, S., &amp; </a:t>
            </a:r>
            <a:r>
              <a:rPr lang="en-US" sz="1000" dirty="0" err="1">
                <a:latin typeface="Helvetica" pitchFamily="2" charset="0"/>
              </a:rPr>
              <a:t>Greally</a:t>
            </a:r>
            <a:r>
              <a:rPr lang="en-US" sz="1000" dirty="0">
                <a:latin typeface="Helvetica" pitchFamily="2" charset="0"/>
              </a:rPr>
              <a:t>, J. M. (2016). Epigenetics, cellular memory and gene regulation. Current biology, 26(14), R644-R648.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ED39B11-66A9-9C00-6940-2A6D04325B99}"/>
              </a:ext>
            </a:extLst>
          </p:cNvPr>
          <p:cNvSpPr/>
          <p:nvPr/>
        </p:nvSpPr>
        <p:spPr>
          <a:xfrm>
            <a:off x="298449" y="1427094"/>
            <a:ext cx="1063080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Helvetica" pitchFamily="2" charset="0"/>
              </a:rPr>
              <a:t>“As such, the term ‘</a:t>
            </a:r>
            <a:r>
              <a:rPr lang="en-US" sz="2800" b="1" dirty="0">
                <a:latin typeface="Helvetica" pitchFamily="2" charset="0"/>
              </a:rPr>
              <a:t>epigenetics</a:t>
            </a:r>
            <a:r>
              <a:rPr lang="en-US" sz="2800" dirty="0">
                <a:latin typeface="Helvetica" pitchFamily="2" charset="0"/>
              </a:rPr>
              <a:t>’ has solid roots in describing how a cell retains memory of past states and perturbations[2].”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0A03BE4-826F-C654-3B09-E71B276A84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5212" y="2773720"/>
            <a:ext cx="7837279" cy="325141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C49C3E4-AEDF-F034-00FF-BE54B3ED1DDD}"/>
              </a:ext>
            </a:extLst>
          </p:cNvPr>
          <p:cNvSpPr/>
          <p:nvPr/>
        </p:nvSpPr>
        <p:spPr>
          <a:xfrm>
            <a:off x="9785966" y="5658082"/>
            <a:ext cx="170982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  <a:latin typeface="Lucida"/>
              </a:rPr>
              <a:t>xkcd.com</a:t>
            </a:r>
            <a:r>
              <a:rPr lang="en-US" dirty="0">
                <a:solidFill>
                  <a:srgbClr val="000000"/>
                </a:solidFill>
                <a:latin typeface="Lucida"/>
              </a:rPr>
              <a:t>/2298/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50012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1CD1681-FC34-0C31-57DA-2852CD04A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4E481-929C-6B40-8F72-F01C1848538C}" type="slidenum">
              <a:rPr lang="en-US" smtClean="0"/>
              <a:t>4</a:t>
            </a:fld>
            <a:endParaRPr lang="en-US"/>
          </a:p>
        </p:txBody>
      </p:sp>
      <p:pic>
        <p:nvPicPr>
          <p:cNvPr id="3" name="Picture 2" descr="Screen Shot 2016-05-24 at 1.40.43 PM.png">
            <a:extLst>
              <a:ext uri="{FF2B5EF4-FFF2-40B4-BE49-F238E27FC236}">
                <a16:creationId xmlns:a16="http://schemas.microsoft.com/office/drawing/2014/main" id="{E7C2398B-DF74-11C4-C171-25C8921469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408" y="450401"/>
            <a:ext cx="8591635" cy="5499264"/>
          </a:xfrm>
          <a:prstGeom prst="rect">
            <a:avLst/>
          </a:prstGeom>
          <a:ln>
            <a:solidFill>
              <a:srgbClr val="4F81BD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EB32D73-A57E-FFDB-B9B6-95E69AB4004F}"/>
              </a:ext>
            </a:extLst>
          </p:cNvPr>
          <p:cNvSpPr txBox="1"/>
          <p:nvPr/>
        </p:nvSpPr>
        <p:spPr>
          <a:xfrm>
            <a:off x="3531710" y="-130813"/>
            <a:ext cx="2808778" cy="707884"/>
          </a:xfrm>
          <a:prstGeom prst="rect">
            <a:avLst/>
          </a:prstGeom>
          <a:noFill/>
        </p:spPr>
        <p:txBody>
          <a:bodyPr wrap="none" lIns="91438" tIns="45719" rIns="91438" bIns="45719" rtlCol="0">
            <a:spAutoFit/>
          </a:bodyPr>
          <a:lstStyle/>
          <a:p>
            <a:r>
              <a:rPr lang="en-US" sz="4000" dirty="0"/>
              <a:t>Methylation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5FFBE7-29A9-0FF9-3A1A-412FEDAC805C}"/>
              </a:ext>
            </a:extLst>
          </p:cNvPr>
          <p:cNvSpPr txBox="1"/>
          <p:nvPr/>
        </p:nvSpPr>
        <p:spPr>
          <a:xfrm>
            <a:off x="388750" y="6332698"/>
            <a:ext cx="8756991" cy="276997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r>
              <a:rPr lang="en-US" sz="1200" dirty="0" err="1"/>
              <a:t>Esteller</a:t>
            </a:r>
            <a:r>
              <a:rPr lang="en-US" sz="1200" dirty="0"/>
              <a:t> M. Cancer </a:t>
            </a:r>
            <a:r>
              <a:rPr lang="en-US" sz="1200" dirty="0" err="1"/>
              <a:t>epigenomics</a:t>
            </a:r>
            <a:r>
              <a:rPr lang="en-US" sz="1200" dirty="0"/>
              <a:t>: DNA </a:t>
            </a:r>
            <a:r>
              <a:rPr lang="en-US" sz="1200" dirty="0" err="1"/>
              <a:t>methylomes</a:t>
            </a:r>
            <a:r>
              <a:rPr lang="en-US" sz="1200" dirty="0"/>
              <a:t> and histone-modification maps. Nat Rev Genet. 2007;8(4):286-98.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38EACD-283B-5C77-AAD2-1E516DD33648}"/>
              </a:ext>
            </a:extLst>
          </p:cNvPr>
          <p:cNvSpPr txBox="1"/>
          <p:nvPr/>
        </p:nvSpPr>
        <p:spPr>
          <a:xfrm>
            <a:off x="1116166" y="-24872"/>
            <a:ext cx="142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CpG island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86E8EDD-9D91-39A9-4C13-19589EF9DB0A}"/>
              </a:ext>
            </a:extLst>
          </p:cNvPr>
          <p:cNvCxnSpPr>
            <a:cxnSpLocks/>
          </p:cNvCxnSpPr>
          <p:nvPr/>
        </p:nvCxnSpPr>
        <p:spPr>
          <a:xfrm flipH="1">
            <a:off x="1397278" y="344500"/>
            <a:ext cx="396689" cy="48409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B69E8A1-B173-B945-4EC0-08BF7EE0BB92}"/>
              </a:ext>
            </a:extLst>
          </p:cNvPr>
          <p:cNvSpPr txBox="1"/>
          <p:nvPr/>
        </p:nvSpPr>
        <p:spPr>
          <a:xfrm>
            <a:off x="9470571" y="1034143"/>
            <a:ext cx="25146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Multiple CpG-sites for each gene</a:t>
            </a:r>
          </a:p>
          <a:p>
            <a:endParaRPr lang="en-US" dirty="0"/>
          </a:p>
          <a:p>
            <a:r>
              <a:rPr lang="en-US" dirty="0"/>
              <a:t>Different parts of the gene structure</a:t>
            </a:r>
          </a:p>
          <a:p>
            <a:endParaRPr lang="en-US" dirty="0"/>
          </a:p>
          <a:p>
            <a:r>
              <a:rPr lang="en-US" dirty="0"/>
              <a:t>Both hyper and hypo methylation are important</a:t>
            </a:r>
          </a:p>
        </p:txBody>
      </p:sp>
    </p:spTree>
    <p:extLst>
      <p:ext uri="{BB962C8B-B14F-4D97-AF65-F5344CB8AC3E}">
        <p14:creationId xmlns:p14="http://schemas.microsoft.com/office/powerpoint/2010/main" val="32837661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6A80605-E609-FF93-C819-48F6B0A020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4E481-929C-6B40-8F72-F01C1848538C}" type="slidenum">
              <a:rPr lang="en-US" smtClean="0"/>
              <a:t>5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79AB285-B8BD-4782-F56F-729B856FE6A0}"/>
              </a:ext>
            </a:extLst>
          </p:cNvPr>
          <p:cNvSpPr txBox="1">
            <a:spLocks/>
          </p:cNvSpPr>
          <p:nvPr/>
        </p:nvSpPr>
        <p:spPr>
          <a:xfrm>
            <a:off x="457199" y="172094"/>
            <a:ext cx="10025743" cy="1143000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 spc="300">
                <a:solidFill>
                  <a:schemeClr val="tx2"/>
                </a:solidFill>
                <a:latin typeface="Franklin Gothic Book" panose="020B05030201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Illumina's Infinium 27K/450K / </a:t>
            </a:r>
            <a:r>
              <a:rPr lang="en-US" b="1" dirty="0"/>
              <a:t>EPIC/EPICv2</a:t>
            </a:r>
            <a:r>
              <a:rPr lang="en-US" dirty="0"/>
              <a:t> </a:t>
            </a:r>
            <a:r>
              <a:rPr lang="en-US" dirty="0" err="1"/>
              <a:t>HumanMethylation</a:t>
            </a:r>
            <a:r>
              <a:rPr lang="en-US" dirty="0"/>
              <a:t> Array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95AFCD5-5C96-58B2-BE7B-88AB4AF55994}"/>
              </a:ext>
            </a:extLst>
          </p:cNvPr>
          <p:cNvSpPr txBox="1">
            <a:spLocks/>
          </p:cNvSpPr>
          <p:nvPr/>
        </p:nvSpPr>
        <p:spPr>
          <a:xfrm>
            <a:off x="209738" y="1401417"/>
            <a:ext cx="6148803" cy="4632123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Illumina methylation array</a:t>
            </a:r>
          </a:p>
          <a:p>
            <a:pPr lvl="1"/>
            <a:r>
              <a:rPr lang="en-US" sz="2000" dirty="0"/>
              <a:t>Two assays</a:t>
            </a:r>
            <a:r>
              <a:rPr lang="en-US" sz="2000" baseline="30000" dirty="0"/>
              <a:t>1</a:t>
            </a:r>
          </a:p>
          <a:p>
            <a:pPr lvl="1"/>
            <a:r>
              <a:rPr lang="en-US" sz="2000" dirty="0"/>
              <a:t>SNP probes, </a:t>
            </a:r>
            <a:r>
              <a:rPr lang="en-US" sz="2000" dirty="0" err="1"/>
              <a:t>rs</a:t>
            </a:r>
            <a:r>
              <a:rPr lang="en-US" sz="2000" dirty="0"/>
              <a:t>-probes</a:t>
            </a:r>
          </a:p>
          <a:p>
            <a:pPr lvl="1"/>
            <a:r>
              <a:rPr lang="en-US" sz="2000" dirty="0"/>
              <a:t>450K: 480K CpG-probes</a:t>
            </a:r>
            <a:r>
              <a:rPr lang="en-US" sz="2000" baseline="30000" dirty="0"/>
              <a:t>2</a:t>
            </a:r>
            <a:r>
              <a:rPr lang="en-US" sz="2000" dirty="0"/>
              <a:t>, TCGA</a:t>
            </a:r>
          </a:p>
          <a:p>
            <a:pPr lvl="1"/>
            <a:r>
              <a:rPr lang="en-US" sz="2000" dirty="0"/>
              <a:t>EPIC: 850K CpG-probes</a:t>
            </a:r>
          </a:p>
          <a:p>
            <a:pPr lvl="1"/>
            <a:r>
              <a:rPr lang="en-US" sz="2000" dirty="0"/>
              <a:t>EPICv2: 920K CpG-probes, somatic mutations, multiple CpG-probes for the same position, </a:t>
            </a:r>
            <a:r>
              <a:rPr lang="en-US" sz="1400" b="1" dirty="0"/>
              <a:t>cg00017461_BC12</a:t>
            </a:r>
            <a:endParaRPr lang="en-US" sz="2000" b="1" dirty="0"/>
          </a:p>
          <a:p>
            <a:r>
              <a:rPr lang="en-US" sz="2400" dirty="0">
                <a:latin typeface="Symbol"/>
                <a:ea typeface="Symbol"/>
                <a:cs typeface="Symbol"/>
              </a:rPr>
              <a:t>b</a:t>
            </a:r>
            <a:r>
              <a:rPr lang="en-US" sz="2400" dirty="0"/>
              <a:t>–value</a:t>
            </a:r>
          </a:p>
          <a:p>
            <a:pPr lvl="1"/>
            <a:r>
              <a:rPr lang="en-US" sz="1800" dirty="0"/>
              <a:t>Degree of methylation</a:t>
            </a:r>
          </a:p>
          <a:p>
            <a:pPr lvl="1"/>
            <a:r>
              <a:rPr lang="en-US" sz="1800" dirty="0"/>
              <a:t>M-value M=log</a:t>
            </a:r>
            <a:r>
              <a:rPr lang="en-US" sz="1800" baseline="-25000" dirty="0"/>
              <a:t>2</a:t>
            </a:r>
            <a:r>
              <a:rPr lang="en-US" sz="1800" dirty="0"/>
              <a:t>(</a:t>
            </a:r>
            <a:r>
              <a:rPr lang="en-US" sz="1800" dirty="0">
                <a:latin typeface="Symbol"/>
                <a:ea typeface="Symbol"/>
                <a:cs typeface="Symbol"/>
              </a:rPr>
              <a:t>b /(1- b))</a:t>
            </a:r>
            <a:endParaRPr lang="en-US" sz="1800" dirty="0"/>
          </a:p>
          <a:p>
            <a:r>
              <a:rPr lang="en-US" sz="2400" dirty="0"/>
              <a:t>Annotation of the probes</a:t>
            </a:r>
          </a:p>
          <a:p>
            <a:pPr lvl="1"/>
            <a:r>
              <a:rPr lang="en-US" sz="1800" dirty="0"/>
              <a:t>Cross hybridization, </a:t>
            </a:r>
            <a:r>
              <a:rPr lang="en-US" sz="2000" dirty="0"/>
              <a:t>SNP sites and other issues</a:t>
            </a:r>
            <a:r>
              <a:rPr lang="en-US" sz="2000" baseline="30000" dirty="0"/>
              <a:t>3,4</a:t>
            </a:r>
            <a:endParaRPr lang="en-US" sz="2000" dirty="0"/>
          </a:p>
          <a:p>
            <a:r>
              <a:rPr lang="en-US" sz="2400" dirty="0"/>
              <a:t>Normalization</a:t>
            </a:r>
          </a:p>
          <a:p>
            <a:pPr lvl="1"/>
            <a:r>
              <a:rPr lang="en-US" sz="2000" dirty="0"/>
              <a:t>Many methods available</a:t>
            </a:r>
          </a:p>
          <a:p>
            <a:r>
              <a:rPr lang="en-US" sz="2400" dirty="0"/>
              <a:t>Usual problems</a:t>
            </a:r>
            <a:r>
              <a:rPr lang="en-US" sz="2400" baseline="30000" dirty="0"/>
              <a:t>5</a:t>
            </a:r>
            <a:endParaRPr lang="en-US" sz="2400" dirty="0"/>
          </a:p>
          <a:p>
            <a:pPr lvl="1"/>
            <a:r>
              <a:rPr lang="en-US" sz="2000" dirty="0"/>
              <a:t>Batch effects</a:t>
            </a:r>
          </a:p>
          <a:p>
            <a:pPr lvl="1"/>
            <a:r>
              <a:rPr lang="en-US" sz="2000" dirty="0"/>
              <a:t>How to interpret the results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0668C05-D891-CB59-2D5C-25CC503A7E9C}"/>
              </a:ext>
            </a:extLst>
          </p:cNvPr>
          <p:cNvSpPr/>
          <p:nvPr/>
        </p:nvSpPr>
        <p:spPr>
          <a:xfrm>
            <a:off x="1" y="6096384"/>
            <a:ext cx="8916895" cy="630940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lstStyle/>
          <a:p>
            <a:pPr marL="228594" indent="-228594">
              <a:buFont typeface="+mj-lt"/>
              <a:buAutoNum type="arabicPeriod"/>
            </a:pPr>
            <a:r>
              <a:rPr lang="en-US" sz="700" dirty="0" err="1"/>
              <a:t>Dedeurwaerder</a:t>
            </a:r>
            <a:r>
              <a:rPr lang="en-US" sz="700" dirty="0"/>
              <a:t> S, et al: </a:t>
            </a:r>
            <a:r>
              <a:rPr lang="en-US" sz="700" b="1" dirty="0"/>
              <a:t>Evaluation of the Infinium Methylation 450K technology.</a:t>
            </a:r>
            <a:r>
              <a:rPr lang="en-US" sz="700" dirty="0"/>
              <a:t> </a:t>
            </a:r>
            <a:r>
              <a:rPr lang="en-US" sz="700" i="1" dirty="0"/>
              <a:t>Epigenomics </a:t>
            </a:r>
            <a:r>
              <a:rPr lang="en-US" sz="700" dirty="0"/>
              <a:t>2011, </a:t>
            </a:r>
            <a:r>
              <a:rPr lang="en-US" sz="700" b="1" dirty="0"/>
              <a:t>3:</a:t>
            </a:r>
            <a:r>
              <a:rPr lang="en-US" sz="700" dirty="0"/>
              <a:t>771-784.</a:t>
            </a:r>
          </a:p>
          <a:p>
            <a:pPr marL="228594" indent="-228594">
              <a:buFont typeface="+mj-lt"/>
              <a:buAutoNum type="arabicPeriod"/>
            </a:pPr>
            <a:r>
              <a:rPr lang="en-US" sz="700" dirty="0" err="1"/>
              <a:t>Bibikova</a:t>
            </a:r>
            <a:r>
              <a:rPr lang="en-US" sz="700" dirty="0"/>
              <a:t> M, et al: </a:t>
            </a:r>
            <a:r>
              <a:rPr lang="en-US" sz="700" b="1" dirty="0"/>
              <a:t>High density DNA methylation array with single CpG site resolution.</a:t>
            </a:r>
            <a:r>
              <a:rPr lang="en-US" sz="700" dirty="0"/>
              <a:t> </a:t>
            </a:r>
            <a:r>
              <a:rPr lang="en-US" sz="700" i="1" dirty="0"/>
              <a:t>Genomics </a:t>
            </a:r>
            <a:r>
              <a:rPr lang="en-US" sz="700" dirty="0"/>
              <a:t>2011, </a:t>
            </a:r>
            <a:r>
              <a:rPr lang="en-US" sz="700" b="1" dirty="0"/>
              <a:t>98:</a:t>
            </a:r>
            <a:r>
              <a:rPr lang="en-US" sz="700" dirty="0"/>
              <a:t>288-295.</a:t>
            </a:r>
          </a:p>
          <a:p>
            <a:pPr marL="228594" indent="-228594">
              <a:buFont typeface="+mj-lt"/>
              <a:buAutoNum type="arabicPeriod"/>
            </a:pPr>
            <a:r>
              <a:rPr lang="en-US" sz="700" dirty="0"/>
              <a:t>Chen Y-a, et al: </a:t>
            </a:r>
            <a:r>
              <a:rPr lang="en-US" sz="700" b="1" dirty="0"/>
              <a:t>Discovery of cross-reactive probes and polymorphic </a:t>
            </a:r>
            <a:r>
              <a:rPr lang="en-US" sz="700" b="1" dirty="0" err="1"/>
              <a:t>CpGs</a:t>
            </a:r>
            <a:r>
              <a:rPr lang="en-US" sz="700" b="1" dirty="0"/>
              <a:t> in the Illumina Infinium HumanMethylation450 microarray.</a:t>
            </a:r>
            <a:r>
              <a:rPr lang="en-US" sz="700" dirty="0"/>
              <a:t> </a:t>
            </a:r>
            <a:r>
              <a:rPr lang="en-US" sz="700" i="1" dirty="0"/>
              <a:t>Epigenetics </a:t>
            </a:r>
            <a:r>
              <a:rPr lang="en-US" sz="700" dirty="0"/>
              <a:t>2013, </a:t>
            </a:r>
            <a:r>
              <a:rPr lang="en-US" sz="700" b="1" dirty="0"/>
              <a:t>8:</a:t>
            </a:r>
            <a:r>
              <a:rPr lang="en-US" sz="700" dirty="0"/>
              <a:t>203-209.</a:t>
            </a:r>
          </a:p>
          <a:p>
            <a:pPr marL="228594" indent="-228594">
              <a:buFont typeface="+mj-lt"/>
              <a:buAutoNum type="arabicPeriod"/>
            </a:pPr>
            <a:r>
              <a:rPr lang="en-US" sz="700" dirty="0"/>
              <a:t>Price EM, et al: </a:t>
            </a:r>
            <a:r>
              <a:rPr lang="en-US" sz="700" b="1" dirty="0"/>
              <a:t>Additional annotation enhances potential for biologically-relevant analysis of the </a:t>
            </a:r>
            <a:r>
              <a:rPr lang="en-US" sz="700" b="1" dirty="0" err="1"/>
              <a:t>Illumina</a:t>
            </a:r>
            <a:r>
              <a:rPr lang="en-US" sz="700" b="1" dirty="0"/>
              <a:t> </a:t>
            </a:r>
            <a:r>
              <a:rPr lang="en-US" sz="700" b="1" dirty="0" err="1"/>
              <a:t>Infinium</a:t>
            </a:r>
            <a:r>
              <a:rPr lang="en-US" sz="700" b="1" dirty="0"/>
              <a:t> HumanMethylation450 </a:t>
            </a:r>
            <a:r>
              <a:rPr lang="en-US" sz="700" b="1" dirty="0" err="1"/>
              <a:t>BeadChip</a:t>
            </a:r>
            <a:r>
              <a:rPr lang="en-US" sz="700" b="1" dirty="0"/>
              <a:t> array.</a:t>
            </a:r>
            <a:r>
              <a:rPr lang="en-US" sz="700" dirty="0"/>
              <a:t> </a:t>
            </a:r>
            <a:r>
              <a:rPr lang="en-US" sz="700" i="1" dirty="0"/>
              <a:t>Epigenetics &amp; Chromatin </a:t>
            </a:r>
            <a:r>
              <a:rPr lang="en-US" sz="700" dirty="0"/>
              <a:t>2013, </a:t>
            </a:r>
            <a:r>
              <a:rPr lang="en-US" sz="700" b="1" dirty="0"/>
              <a:t>6:</a:t>
            </a:r>
            <a:r>
              <a:rPr lang="en-US" sz="700" dirty="0"/>
              <a:t>4.</a:t>
            </a:r>
          </a:p>
          <a:p>
            <a:pPr marL="228594" indent="-228594">
              <a:buFont typeface="+mj-lt"/>
              <a:buAutoNum type="arabicPeriod"/>
            </a:pPr>
            <a:r>
              <a:rPr lang="en-US" sz="700" dirty="0"/>
              <a:t>Harper KN, et al: </a:t>
            </a:r>
            <a:r>
              <a:rPr lang="en-US" sz="700" b="1" dirty="0"/>
              <a:t>Batch Effects and Pathway Analysis: Two Potential Perils in Cancer Studies Involving DNA Methylation Array Analysis.</a:t>
            </a:r>
            <a:r>
              <a:rPr lang="en-US" sz="700" dirty="0"/>
              <a:t> </a:t>
            </a:r>
            <a:r>
              <a:rPr lang="en-US" sz="700" i="1" dirty="0"/>
              <a:t>Cancer Epidemiology Biomarkers &amp; Prevention </a:t>
            </a:r>
            <a:r>
              <a:rPr lang="en-US" sz="700" dirty="0"/>
              <a:t>2013, </a:t>
            </a:r>
            <a:r>
              <a:rPr lang="en-US" sz="700" b="1" dirty="0"/>
              <a:t>22:</a:t>
            </a:r>
            <a:r>
              <a:rPr lang="en-US" sz="700" dirty="0"/>
              <a:t>1052-1060.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6A1D5D-54BB-5BA3-509A-037842E454C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848" r="2059"/>
          <a:stretch/>
        </p:blipFill>
        <p:spPr>
          <a:xfrm>
            <a:off x="6490177" y="1233552"/>
            <a:ext cx="5570187" cy="492814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70C347C-ADAF-A7D3-FFE3-549F00E0F70D}"/>
              </a:ext>
            </a:extLst>
          </p:cNvPr>
          <p:cNvSpPr txBox="1"/>
          <p:nvPr/>
        </p:nvSpPr>
        <p:spPr>
          <a:xfrm>
            <a:off x="7652475" y="6161700"/>
            <a:ext cx="4302199" cy="276997"/>
          </a:xfrm>
          <a:prstGeom prst="rect">
            <a:avLst/>
          </a:prstGeom>
          <a:noFill/>
        </p:spPr>
        <p:txBody>
          <a:bodyPr wrap="none" lIns="91438" tIns="45719" rIns="91438" bIns="45719" rtlCol="0">
            <a:spAutoFit/>
          </a:bodyPr>
          <a:lstStyle/>
          <a:p>
            <a:r>
              <a:rPr lang="en-US" sz="1200" dirty="0"/>
              <a:t>Taken from </a:t>
            </a:r>
            <a:r>
              <a:rPr lang="en-US" sz="1200" dirty="0" err="1"/>
              <a:t>Dedeurwaerder</a:t>
            </a:r>
            <a:r>
              <a:rPr lang="en-US" sz="1200" dirty="0"/>
              <a:t> S, et al. </a:t>
            </a:r>
            <a:r>
              <a:rPr lang="en-US" sz="1200" i="1" dirty="0" err="1"/>
              <a:t>Epigenomics</a:t>
            </a:r>
            <a:r>
              <a:rPr lang="en-US" sz="1200" i="1" dirty="0"/>
              <a:t> </a:t>
            </a:r>
            <a:r>
              <a:rPr lang="en-US" sz="1200" dirty="0"/>
              <a:t>2011, </a:t>
            </a:r>
            <a:r>
              <a:rPr lang="en-US" sz="1200" b="1" dirty="0"/>
              <a:t>3:</a:t>
            </a:r>
            <a:r>
              <a:rPr lang="en-US" sz="1200" dirty="0"/>
              <a:t>771-784.</a:t>
            </a:r>
          </a:p>
        </p:txBody>
      </p:sp>
    </p:spTree>
    <p:extLst>
      <p:ext uri="{BB962C8B-B14F-4D97-AF65-F5344CB8AC3E}">
        <p14:creationId xmlns:p14="http://schemas.microsoft.com/office/powerpoint/2010/main" val="17667502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BED84395-FE65-89CE-F6E2-A9D494D266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98630" y="663979"/>
            <a:ext cx="5468781" cy="227678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0D69219-851E-B0EF-6A08-866B7BB17183}"/>
              </a:ext>
            </a:extLst>
          </p:cNvPr>
          <p:cNvSpPr txBox="1"/>
          <p:nvPr/>
        </p:nvSpPr>
        <p:spPr>
          <a:xfrm>
            <a:off x="9033532" y="264846"/>
            <a:ext cx="735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/>
              <a:t>cGAS</a:t>
            </a:r>
            <a:endParaRPr lang="en-US" i="1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47D1C90A-C4AB-9EC3-EF4F-42C55B24D7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-145" r="20473" b="47802"/>
          <a:stretch>
            <a:fillRect/>
          </a:stretch>
        </p:blipFill>
        <p:spPr>
          <a:xfrm>
            <a:off x="6364642" y="3339898"/>
            <a:ext cx="3518379" cy="2276786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2E62989A-76DA-EEE2-88F8-1D676DB272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53256" r="53032"/>
          <a:stretch>
            <a:fillRect/>
          </a:stretch>
        </p:blipFill>
        <p:spPr>
          <a:xfrm>
            <a:off x="9949642" y="3339898"/>
            <a:ext cx="2117769" cy="208176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5A45FAB-8A1C-EB6C-F13E-2B329351822C}"/>
              </a:ext>
            </a:extLst>
          </p:cNvPr>
          <p:cNvSpPr txBox="1"/>
          <p:nvPr/>
        </p:nvSpPr>
        <p:spPr>
          <a:xfrm>
            <a:off x="9033532" y="3001217"/>
            <a:ext cx="807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STING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C8406DC-21B8-93F2-5FFC-E789BD91177C}"/>
              </a:ext>
            </a:extLst>
          </p:cNvPr>
          <p:cNvSpPr/>
          <p:nvPr/>
        </p:nvSpPr>
        <p:spPr>
          <a:xfrm>
            <a:off x="158836" y="6488668"/>
            <a:ext cx="602843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latin typeface="Arial Narrow" panose="020B0604020202020204" pitchFamily="34" charset="0"/>
                <a:cs typeface="Arial Narrow" panose="020B0604020202020204" pitchFamily="34" charset="0"/>
              </a:rPr>
              <a:t>Konno H, Yamauchi S, Berglund A, Putney RM, </a:t>
            </a:r>
            <a:r>
              <a:rPr lang="en-US" sz="900" dirty="0" err="1">
                <a:latin typeface="Arial Narrow" panose="020B0604020202020204" pitchFamily="34" charset="0"/>
                <a:cs typeface="Arial Narrow" panose="020B0604020202020204" pitchFamily="34" charset="0"/>
              </a:rPr>
              <a:t>Mulé</a:t>
            </a:r>
            <a:r>
              <a:rPr lang="en-US" sz="900" dirty="0">
                <a:latin typeface="Arial Narrow" panose="020B0604020202020204" pitchFamily="34" charset="0"/>
                <a:cs typeface="Arial Narrow" panose="020B0604020202020204" pitchFamily="34" charset="0"/>
              </a:rPr>
              <a:t> JJ, Barber GN. Suppression of STING signaling through epigenetic silencing and missense mutation impedes DNA damage mediated cytokine production. Oncogene. 2018 Apr;37(15):2037-2051. PMCID: PMC6029885.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9411A89-D826-86A9-FB38-9F15CF440E09}"/>
              </a:ext>
            </a:extLst>
          </p:cNvPr>
          <p:cNvSpPr/>
          <p:nvPr/>
        </p:nvSpPr>
        <p:spPr>
          <a:xfrm>
            <a:off x="6546574" y="6015817"/>
            <a:ext cx="5341152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900" dirty="0" err="1">
                <a:latin typeface="Arial" panose="020B0604020202020204" pitchFamily="34" charset="0"/>
                <a:cs typeface="Arial" panose="020B0604020202020204" pitchFamily="34" charset="0"/>
              </a:rPr>
              <a:t>Falahat</a:t>
            </a:r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 R</a:t>
            </a:r>
            <a:r>
              <a:rPr lang="en-US" sz="900" b="1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Berglund A, Putney RM, Perez-</a:t>
            </a:r>
            <a:r>
              <a:rPr lang="en-US" sz="900" dirty="0" err="1">
                <a:latin typeface="Arial" panose="020B0604020202020204" pitchFamily="34" charset="0"/>
                <a:cs typeface="Arial" panose="020B0604020202020204" pitchFamily="34" charset="0"/>
              </a:rPr>
              <a:t>Villarroel</a:t>
            </a:r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 P, Aoyama S, Pilon-Thomas S, </a:t>
            </a:r>
            <a:r>
              <a:rPr lang="en-US" sz="900" i="1" dirty="0">
                <a:latin typeface="Arial" panose="020B0604020202020204" pitchFamily="34" charset="0"/>
                <a:cs typeface="Arial" panose="020B0604020202020204" pitchFamily="34" charset="0"/>
              </a:rPr>
              <a:t>et al.</a:t>
            </a:r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 Epigenetic reprogramming of tumor cell–intrinsic STING function sculpts antigenicity and T cell recognition of melanoma. </a:t>
            </a:r>
            <a:r>
              <a:rPr lang="en-US" sz="900" i="1" dirty="0">
                <a:latin typeface="Arial" panose="020B0604020202020204" pitchFamily="34" charset="0"/>
                <a:cs typeface="Arial" panose="020B0604020202020204" pitchFamily="34" charset="0"/>
              </a:rPr>
              <a:t>PNAS</a:t>
            </a:r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 2021;118</a:t>
            </a:r>
            <a:endParaRPr lang="en-US" sz="9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900" dirty="0" err="1">
                <a:latin typeface="Arial" panose="020B0604020202020204" pitchFamily="34" charset="0"/>
                <a:cs typeface="Arial" panose="020B0604020202020204" pitchFamily="34" charset="0"/>
              </a:rPr>
              <a:t>Falahat</a:t>
            </a:r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 R, Berglund A, Perez-</a:t>
            </a:r>
            <a:r>
              <a:rPr lang="en-US" sz="900" dirty="0" err="1">
                <a:latin typeface="Arial" panose="020B0604020202020204" pitchFamily="34" charset="0"/>
                <a:cs typeface="Arial" panose="020B0604020202020204" pitchFamily="34" charset="0"/>
              </a:rPr>
              <a:t>Villarroel</a:t>
            </a:r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 P, Putney RM, </a:t>
            </a:r>
            <a:r>
              <a:rPr lang="en-US" sz="900" dirty="0" err="1">
                <a:latin typeface="Arial" panose="020B0604020202020204" pitchFamily="34" charset="0"/>
                <a:cs typeface="Arial" panose="020B0604020202020204" pitchFamily="34" charset="0"/>
              </a:rPr>
              <a:t>Hamaidi</a:t>
            </a:r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 I, Kim S, </a:t>
            </a:r>
            <a:r>
              <a:rPr lang="en-US" sz="900" i="1" dirty="0">
                <a:latin typeface="Arial" panose="020B0604020202020204" pitchFamily="34" charset="0"/>
                <a:cs typeface="Arial" panose="020B0604020202020204" pitchFamily="34" charset="0"/>
              </a:rPr>
              <a:t>et al.</a:t>
            </a:r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 Epigenetic state determines the in vivo efficacy of STING agonist therapy. </a:t>
            </a:r>
            <a:r>
              <a:rPr lang="en-US" sz="900" i="1" dirty="0">
                <a:latin typeface="Arial" panose="020B0604020202020204" pitchFamily="34" charset="0"/>
                <a:cs typeface="Arial" panose="020B0604020202020204" pitchFamily="34" charset="0"/>
              </a:rPr>
              <a:t>Nat </a:t>
            </a:r>
            <a:r>
              <a:rPr lang="en-US" sz="900" i="1" dirty="0" err="1">
                <a:latin typeface="Arial" panose="020B0604020202020204" pitchFamily="34" charset="0"/>
                <a:cs typeface="Arial" panose="020B0604020202020204" pitchFamily="34" charset="0"/>
              </a:rPr>
              <a:t>Commun</a:t>
            </a:r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 2023;14:1573</a:t>
            </a:r>
            <a:endParaRPr lang="en-US" sz="900" i="1" dirty="0"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Picture 12" descr="A graph of different sizes and colors&#10;&#10;AI-generated content may be incorrect.">
            <a:extLst>
              <a:ext uri="{FF2B5EF4-FFF2-40B4-BE49-F238E27FC236}">
                <a16:creationId xmlns:a16="http://schemas.microsoft.com/office/drawing/2014/main" id="{75841A9F-15CA-17D0-3EE2-96C9643E1C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848" y="39224"/>
            <a:ext cx="6179489" cy="573598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AC443F6-CDE0-CA7F-D00E-5C510D65B809}"/>
              </a:ext>
            </a:extLst>
          </p:cNvPr>
          <p:cNvSpPr txBox="1"/>
          <p:nvPr/>
        </p:nvSpPr>
        <p:spPr>
          <a:xfrm>
            <a:off x="104848" y="5776145"/>
            <a:ext cx="617948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just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</a:pPr>
            <a:r>
              <a:rPr lang="en-US" altLang="ja-JP" sz="1000" b="1" dirty="0"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  <a:t>The average methylation level </a:t>
            </a:r>
            <a:r>
              <a:rPr lang="en-US" altLang="ja-JP" sz="1000" dirty="0"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  <a:t>across 32 tumor types is shown in box plots for cGAS (</a:t>
            </a:r>
            <a:r>
              <a:rPr lang="en-US" altLang="ja-JP" sz="1000" b="1" dirty="0"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  <a:t>a</a:t>
            </a:r>
            <a:r>
              <a:rPr lang="en-US" altLang="ja-JP" sz="1000" dirty="0"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  <a:t>) or STING (</a:t>
            </a:r>
            <a:r>
              <a:rPr lang="en-US" altLang="ja-JP" sz="1000" b="1" dirty="0"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  <a:t>b</a:t>
            </a:r>
            <a:r>
              <a:rPr lang="en-US" altLang="ja-JP" sz="1000" dirty="0"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  <a:t>). Each individual sample is also represented by a dot (.) and outlier samples are indicated by circles (o). The statistical analysis was performed by Bartlett’s test (*; p &lt; 0.05) and Fisher’s exact test for enrichment of tumors in the 75th percentile ( + ; p &lt; 0.05). </a:t>
            </a:r>
          </a:p>
        </p:txBody>
      </p:sp>
    </p:spTree>
    <p:extLst>
      <p:ext uri="{BB962C8B-B14F-4D97-AF65-F5344CB8AC3E}">
        <p14:creationId xmlns:p14="http://schemas.microsoft.com/office/powerpoint/2010/main" val="39331349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B1025DD-A5B5-6BFC-5ACC-891FDDECC5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4E481-929C-6B40-8F72-F01C1848538C}" type="slidenum">
              <a:rPr lang="en-US" smtClean="0"/>
              <a:t>7</a:t>
            </a:fld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418E907-BA13-6DC6-6275-AE731A99C9A2}"/>
              </a:ext>
            </a:extLst>
          </p:cNvPr>
          <p:cNvGrpSpPr/>
          <p:nvPr/>
        </p:nvGrpSpPr>
        <p:grpSpPr>
          <a:xfrm>
            <a:off x="0" y="0"/>
            <a:ext cx="9372600" cy="5652268"/>
            <a:chOff x="21390" y="36086"/>
            <a:chExt cx="11444345" cy="648912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E8EB362-D87D-5520-7C3D-013A8F38DAC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4965"/>
            <a:stretch/>
          </p:blipFill>
          <p:spPr>
            <a:xfrm>
              <a:off x="840641" y="870385"/>
              <a:ext cx="8030710" cy="5301477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B04D01D-3D32-E7B5-ADA2-06CA2A9D64BF}"/>
                </a:ext>
              </a:extLst>
            </p:cNvPr>
            <p:cNvSpPr txBox="1"/>
            <p:nvPr/>
          </p:nvSpPr>
          <p:spPr>
            <a:xfrm rot="2195546">
              <a:off x="1307780" y="362554"/>
              <a:ext cx="1212191" cy="3533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CpG-island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F3BBB89-8D25-D84E-DEFF-56829E78D2FE}"/>
                </a:ext>
              </a:extLst>
            </p:cNvPr>
            <p:cNvSpPr txBox="1"/>
            <p:nvPr/>
          </p:nvSpPr>
          <p:spPr>
            <a:xfrm>
              <a:off x="2036800" y="224055"/>
              <a:ext cx="1016099" cy="6006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Gene</a:t>
              </a:r>
            </a:p>
            <a:p>
              <a:r>
                <a:rPr lang="en-US" sz="1400" b="1" dirty="0"/>
                <a:t>Body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22B8BA8-B258-0B6D-282F-13D7EA41E363}"/>
                </a:ext>
              </a:extLst>
            </p:cNvPr>
            <p:cNvSpPr txBox="1"/>
            <p:nvPr/>
          </p:nvSpPr>
          <p:spPr>
            <a:xfrm>
              <a:off x="6388033" y="340367"/>
              <a:ext cx="1076833" cy="3533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Box-plots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5AB741C-9D11-8BBC-0988-1AB8C1B09D0F}"/>
                </a:ext>
              </a:extLst>
            </p:cNvPr>
            <p:cNvSpPr txBox="1"/>
            <p:nvPr/>
          </p:nvSpPr>
          <p:spPr>
            <a:xfrm>
              <a:off x="21390" y="2331555"/>
              <a:ext cx="1197291" cy="6006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Genomic</a:t>
              </a:r>
            </a:p>
            <a:p>
              <a:r>
                <a:rPr lang="en-US" sz="1400" b="1" dirty="0"/>
                <a:t>location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15650C2-628B-2D70-24CD-9E10CC528BA1}"/>
                </a:ext>
              </a:extLst>
            </p:cNvPr>
            <p:cNvSpPr/>
            <p:nvPr/>
          </p:nvSpPr>
          <p:spPr>
            <a:xfrm>
              <a:off x="5026606" y="5544028"/>
              <a:ext cx="1044517" cy="3302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β-value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260195F-5299-FD4A-716A-C0403E2AB0BF}"/>
                </a:ext>
              </a:extLst>
            </p:cNvPr>
            <p:cNvSpPr txBox="1"/>
            <p:nvPr/>
          </p:nvSpPr>
          <p:spPr>
            <a:xfrm>
              <a:off x="8695140" y="1835764"/>
              <a:ext cx="1077924" cy="3533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Probe Ids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1E85407B-7B23-977F-042F-B54B1BB21369}"/>
                </a:ext>
              </a:extLst>
            </p:cNvPr>
            <p:cNvCxnSpPr>
              <a:cxnSpLocks/>
            </p:cNvCxnSpPr>
            <p:nvPr/>
          </p:nvCxnSpPr>
          <p:spPr>
            <a:xfrm>
              <a:off x="8613681" y="4876800"/>
              <a:ext cx="0" cy="318977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B04B078-C444-1508-95B7-DCE5ACCB9DDC}"/>
                </a:ext>
              </a:extLst>
            </p:cNvPr>
            <p:cNvSpPr txBox="1"/>
            <p:nvPr/>
          </p:nvSpPr>
          <p:spPr>
            <a:xfrm>
              <a:off x="8578241" y="4848448"/>
              <a:ext cx="2887494" cy="3533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Distance dependent (log)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B97ACEE-7B31-AA38-3A30-C353EB326AD7}"/>
                </a:ext>
              </a:extLst>
            </p:cNvPr>
            <p:cNvSpPr txBox="1"/>
            <p:nvPr/>
          </p:nvSpPr>
          <p:spPr>
            <a:xfrm>
              <a:off x="7945190" y="362554"/>
              <a:ext cx="2464264" cy="3533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16 CpG-probes for </a:t>
              </a:r>
              <a:r>
                <a:rPr lang="en-US" sz="1400" b="1" i="1" dirty="0" err="1"/>
                <a:t>cGAS</a:t>
              </a:r>
              <a:endParaRPr lang="en-US" sz="1400" b="1" i="1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0CD9063-10D7-DA36-EB50-F0179A8D652E}"/>
                </a:ext>
              </a:extLst>
            </p:cNvPr>
            <p:cNvSpPr txBox="1"/>
            <p:nvPr/>
          </p:nvSpPr>
          <p:spPr>
            <a:xfrm>
              <a:off x="7464866" y="6102574"/>
              <a:ext cx="1917641" cy="3533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100% methylation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674E1D9-A626-B1A3-FC04-CFE7CDFC8CEB}"/>
                </a:ext>
              </a:extLst>
            </p:cNvPr>
            <p:cNvSpPr txBox="1"/>
            <p:nvPr/>
          </p:nvSpPr>
          <p:spPr>
            <a:xfrm>
              <a:off x="1195001" y="6171863"/>
              <a:ext cx="1683602" cy="3533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0% methylation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6325D31-4C83-1A04-879E-48A670EEC2BC}"/>
                </a:ext>
              </a:extLst>
            </p:cNvPr>
            <p:cNvSpPr/>
            <p:nvPr/>
          </p:nvSpPr>
          <p:spPr>
            <a:xfrm>
              <a:off x="4531991" y="36086"/>
              <a:ext cx="1996023" cy="697269"/>
            </a:xfrm>
            <a:prstGeom prst="rect">
              <a:avLst/>
            </a:prstGeom>
          </p:spPr>
          <p:txBody>
            <a:bodyPr wrap="square" anchor="ctr" anchorCtr="0">
              <a:spAutoFit/>
            </a:bodyPr>
            <a:lstStyle/>
            <a:p>
              <a:r>
                <a:rPr lang="en-US" sz="3200" i="1" dirty="0" err="1"/>
                <a:t>cGAS</a:t>
              </a:r>
              <a:endParaRPr lang="en-US" sz="3200" i="1" dirty="0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5809AD30-B0B8-06EB-A54B-8F5DFF55A636}"/>
              </a:ext>
            </a:extLst>
          </p:cNvPr>
          <p:cNvSpPr/>
          <p:nvPr/>
        </p:nvSpPr>
        <p:spPr>
          <a:xfrm>
            <a:off x="59267" y="6327931"/>
            <a:ext cx="916093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ea typeface="Times New Roman" panose="02020603050405020304" pitchFamily="18" charset="0"/>
              </a:rPr>
              <a:t>Konno H, Yamauchi S, Berglund A, Putney RM, </a:t>
            </a:r>
            <a:r>
              <a:rPr lang="en-US" sz="1000" dirty="0" err="1">
                <a:latin typeface="Arial" panose="020B0604020202020204" pitchFamily="34" charset="0"/>
                <a:ea typeface="Times New Roman" panose="02020603050405020304" pitchFamily="18" charset="0"/>
              </a:rPr>
              <a:t>Mulé</a:t>
            </a:r>
            <a:r>
              <a:rPr lang="en-US" sz="1000" dirty="0">
                <a:latin typeface="Arial" panose="020B0604020202020204" pitchFamily="34" charset="0"/>
                <a:ea typeface="Times New Roman" panose="02020603050405020304" pitchFamily="18" charset="0"/>
              </a:rPr>
              <a:t> JJ, Barber GN. Suppression of STING signaling through epigenetic silencing and missense mutation impedes DNA damage mediated cytokine production. Oncogene. 2018 Apr;37(15):2037-2051</a:t>
            </a:r>
            <a:r>
              <a:rPr lang="en-US" sz="1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536387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A6898B5-1610-0FDC-529A-44022EFF5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4E481-929C-6B40-8F72-F01C1848538C}" type="slidenum">
              <a:rPr lang="en-US" smtClean="0"/>
              <a:t>8</a:t>
            </a:fld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97F39A8-8EC3-F63A-4CAE-3347C423EA21}"/>
              </a:ext>
            </a:extLst>
          </p:cNvPr>
          <p:cNvGrpSpPr>
            <a:grpSpLocks noChangeAspect="1"/>
          </p:cNvGrpSpPr>
          <p:nvPr/>
        </p:nvGrpSpPr>
        <p:grpSpPr>
          <a:xfrm>
            <a:off x="173741" y="289032"/>
            <a:ext cx="8893695" cy="3264660"/>
            <a:chOff x="222470" y="312128"/>
            <a:chExt cx="9437201" cy="346416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02ED165-39D5-940F-D0F3-CDC8D570E3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-1" t="618" r="539" b="-1"/>
            <a:stretch/>
          </p:blipFill>
          <p:spPr>
            <a:xfrm>
              <a:off x="222470" y="347296"/>
              <a:ext cx="6160746" cy="3033957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BCAD309-A1EA-0FC2-080B-299CD9253D6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4691" t="6083" r="16676"/>
            <a:stretch/>
          </p:blipFill>
          <p:spPr>
            <a:xfrm>
              <a:off x="6383216" y="312128"/>
              <a:ext cx="3276455" cy="3464168"/>
            </a:xfrm>
            <a:prstGeom prst="rect">
              <a:avLst/>
            </a:prstGeom>
          </p:spPr>
        </p:pic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C41E6118-88DC-9C5D-B796-4A690E521F5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171"/>
          <a:stretch/>
        </p:blipFill>
        <p:spPr>
          <a:xfrm>
            <a:off x="0" y="3419580"/>
            <a:ext cx="4830291" cy="31818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CCE5AF1-1225-F882-F3AB-09DC4B622303}"/>
              </a:ext>
            </a:extLst>
          </p:cNvPr>
          <p:cNvSpPr txBox="1"/>
          <p:nvPr/>
        </p:nvSpPr>
        <p:spPr>
          <a:xfrm>
            <a:off x="5719537" y="3765836"/>
            <a:ext cx="437490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13(16) probes show a r&lt;-0.3</a:t>
            </a:r>
          </a:p>
          <a:p>
            <a:endParaRPr lang="en-US" sz="16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sz="16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cg09931909</a:t>
            </a:r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is highly correlated but show high degree of methylation in most samples opposite to most other probes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0D64F1-6619-F5E5-462F-72BA7234C9C1}"/>
              </a:ext>
            </a:extLst>
          </p:cNvPr>
          <p:cNvSpPr txBox="1"/>
          <p:nvPr/>
        </p:nvSpPr>
        <p:spPr>
          <a:xfrm>
            <a:off x="5719537" y="5335496"/>
            <a:ext cx="43749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Using these three graphs we can in an informed way summarize the methylation level of a gene</a:t>
            </a:r>
          </a:p>
        </p:txBody>
      </p:sp>
      <p:sp>
        <p:nvSpPr>
          <p:cNvPr id="9" name="Down Arrow 8">
            <a:extLst>
              <a:ext uri="{FF2B5EF4-FFF2-40B4-BE49-F238E27FC236}">
                <a16:creationId xmlns:a16="http://schemas.microsoft.com/office/drawing/2014/main" id="{07107A64-0321-D344-DFDC-1EC35F2F2024}"/>
              </a:ext>
            </a:extLst>
          </p:cNvPr>
          <p:cNvSpPr/>
          <p:nvPr/>
        </p:nvSpPr>
        <p:spPr>
          <a:xfrm rot="2266082">
            <a:off x="5122905" y="4307217"/>
            <a:ext cx="304800" cy="1661533"/>
          </a:xfrm>
          <a:prstGeom prst="downArrow">
            <a:avLst>
              <a:gd name="adj1" fmla="val 27663"/>
              <a:gd name="adj2" fmla="val 116613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E72EE76-8C80-68FC-79E7-7768528ECF0E}"/>
              </a:ext>
            </a:extLst>
          </p:cNvPr>
          <p:cNvSpPr/>
          <p:nvPr/>
        </p:nvSpPr>
        <p:spPr>
          <a:xfrm>
            <a:off x="2415145" y="6212504"/>
            <a:ext cx="85543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β-value</a:t>
            </a:r>
          </a:p>
        </p:txBody>
      </p:sp>
    </p:spTree>
    <p:extLst>
      <p:ext uri="{BB962C8B-B14F-4D97-AF65-F5344CB8AC3E}">
        <p14:creationId xmlns:p14="http://schemas.microsoft.com/office/powerpoint/2010/main" val="9456016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C61E765-E725-44BA-F0D1-DD38B6996D75}"/>
              </a:ext>
            </a:extLst>
          </p:cNvPr>
          <p:cNvGrpSpPr/>
          <p:nvPr/>
        </p:nvGrpSpPr>
        <p:grpSpPr>
          <a:xfrm>
            <a:off x="6215200" y="430301"/>
            <a:ext cx="5440708" cy="5400257"/>
            <a:chOff x="919632" y="215616"/>
            <a:chExt cx="3828006" cy="395067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4FF1DFB7-204F-E790-BC3C-B4861A1E502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9587"/>
            <a:stretch>
              <a:fillRect/>
            </a:stretch>
          </p:blipFill>
          <p:spPr>
            <a:xfrm>
              <a:off x="993141" y="457200"/>
              <a:ext cx="3752348" cy="988124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7FF363B-E003-F165-FDA2-9C8733E31A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6073"/>
            <a:stretch>
              <a:fillRect/>
            </a:stretch>
          </p:blipFill>
          <p:spPr>
            <a:xfrm>
              <a:off x="919632" y="1474659"/>
              <a:ext cx="3828006" cy="1484441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4826445-BDB4-B5EB-0A73-4B5237560703}"/>
                </a:ext>
              </a:extLst>
            </p:cNvPr>
            <p:cNvSpPr/>
            <p:nvPr/>
          </p:nvSpPr>
          <p:spPr>
            <a:xfrm>
              <a:off x="945324" y="427865"/>
              <a:ext cx="222637" cy="216737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solidFill>
                    <a:schemeClr val="tx1"/>
                  </a:solidFill>
                  <a:latin typeface="Helvetica" pitchFamily="2" charset="0"/>
                  <a:cs typeface="Arial" panose="020B0604020202020204" pitchFamily="34" charset="0"/>
                </a:rPr>
                <a:t>A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E0DD814-9D2C-804C-82E1-001F83C442A8}"/>
                </a:ext>
              </a:extLst>
            </p:cNvPr>
            <p:cNvSpPr/>
            <p:nvPr/>
          </p:nvSpPr>
          <p:spPr>
            <a:xfrm>
              <a:off x="2610998" y="406847"/>
              <a:ext cx="222637" cy="216737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solidFill>
                    <a:schemeClr val="tx1"/>
                  </a:solidFill>
                  <a:latin typeface="Helvetica" pitchFamily="2" charset="0"/>
                  <a:cs typeface="Arial" panose="020B0604020202020204" pitchFamily="34" charset="0"/>
                </a:rPr>
                <a:t>B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3301893-7B3A-0D59-7E86-2A7C9B900A30}"/>
                </a:ext>
              </a:extLst>
            </p:cNvPr>
            <p:cNvSpPr/>
            <p:nvPr/>
          </p:nvSpPr>
          <p:spPr>
            <a:xfrm>
              <a:off x="963437" y="1281318"/>
              <a:ext cx="222637" cy="216737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solidFill>
                    <a:schemeClr val="tx1"/>
                  </a:solidFill>
                  <a:latin typeface="Helvetica" pitchFamily="2" charset="0"/>
                  <a:cs typeface="Arial" panose="020B0604020202020204" pitchFamily="34" charset="0"/>
                </a:rPr>
                <a:t>C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A7E5667-7ABE-3274-F5F1-B53B84C1F7F8}"/>
                </a:ext>
              </a:extLst>
            </p:cNvPr>
            <p:cNvSpPr/>
            <p:nvPr/>
          </p:nvSpPr>
          <p:spPr>
            <a:xfrm>
              <a:off x="945324" y="2111375"/>
              <a:ext cx="82934" cy="7476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D849BD9-2D64-9DC0-43A5-606F97BA7A74}"/>
                </a:ext>
              </a:extLst>
            </p:cNvPr>
            <p:cNvSpPr/>
            <p:nvPr/>
          </p:nvSpPr>
          <p:spPr>
            <a:xfrm>
              <a:off x="1074756" y="215616"/>
              <a:ext cx="82934" cy="9794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pic>
          <p:nvPicPr>
            <p:cNvPr id="10" name="Picture 9" descr="A diagram of different colored squares&#10;&#10;Description automatically generated">
              <a:extLst>
                <a:ext uri="{FF2B5EF4-FFF2-40B4-BE49-F238E27FC236}">
                  <a16:creationId xmlns:a16="http://schemas.microsoft.com/office/drawing/2014/main" id="{4B6F322E-053E-989B-A24C-5A7C7189B7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989" t="4303" r="8341"/>
            <a:stretch/>
          </p:blipFill>
          <p:spPr>
            <a:xfrm>
              <a:off x="2654149" y="2988434"/>
              <a:ext cx="2091602" cy="1095885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F089DB2A-48B2-2200-71E1-E65ABBAE210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4289" r="42669"/>
            <a:stretch>
              <a:fillRect/>
            </a:stretch>
          </p:blipFill>
          <p:spPr>
            <a:xfrm>
              <a:off x="993141" y="2974456"/>
              <a:ext cx="1661008" cy="1191835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77F36C5-18FC-1546-E81B-0B4EAD7DDA70}"/>
                </a:ext>
              </a:extLst>
            </p:cNvPr>
            <p:cNvSpPr/>
            <p:nvPr/>
          </p:nvSpPr>
          <p:spPr>
            <a:xfrm>
              <a:off x="993141" y="2858410"/>
              <a:ext cx="222637" cy="216737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solidFill>
                    <a:schemeClr val="tx1"/>
                  </a:solidFill>
                  <a:latin typeface="Helvetica" pitchFamily="2" charset="0"/>
                  <a:cs typeface="Arial" panose="020B0604020202020204" pitchFamily="34" charset="0"/>
                </a:rPr>
                <a:t>D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0ACAC54-5BC4-E75B-7741-EB10C1A8E777}"/>
                </a:ext>
              </a:extLst>
            </p:cNvPr>
            <p:cNvSpPr/>
            <p:nvPr/>
          </p:nvSpPr>
          <p:spPr>
            <a:xfrm>
              <a:off x="2610998" y="2906462"/>
              <a:ext cx="222637" cy="216737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solidFill>
                    <a:schemeClr val="tx1"/>
                  </a:solidFill>
                  <a:latin typeface="Helvetica" pitchFamily="2" charset="0"/>
                  <a:cs typeface="Arial" panose="020B0604020202020204" pitchFamily="34" charset="0"/>
                </a:rPr>
                <a:t>E</a:t>
              </a:r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8307D46B-3845-715F-6592-91FE491441C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3158" b="53170"/>
          <a:stretch/>
        </p:blipFill>
        <p:spPr>
          <a:xfrm>
            <a:off x="227027" y="160638"/>
            <a:ext cx="5749774" cy="345278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01550F8-64EA-514A-7865-2342A0C0E72D}"/>
              </a:ext>
            </a:extLst>
          </p:cNvPr>
          <p:cNvSpPr txBox="1"/>
          <p:nvPr/>
        </p:nvSpPr>
        <p:spPr>
          <a:xfrm>
            <a:off x="140558" y="6429675"/>
            <a:ext cx="119108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21212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Berglund A, Mills M, Putney RM, </a:t>
            </a:r>
            <a:r>
              <a:rPr lang="en-US" sz="1200" dirty="0" err="1">
                <a:solidFill>
                  <a:srgbClr val="21212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Hamaidi</a:t>
            </a:r>
            <a:r>
              <a:rPr lang="en-US" sz="1200" dirty="0">
                <a:solidFill>
                  <a:srgbClr val="21212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I, </a:t>
            </a:r>
            <a:r>
              <a:rPr lang="en-US" sz="1200" dirty="0" err="1">
                <a:solidFill>
                  <a:srgbClr val="21212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Mulé</a:t>
            </a:r>
            <a:r>
              <a:rPr lang="en-US" sz="1200" dirty="0">
                <a:solidFill>
                  <a:srgbClr val="21212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J, Kim S. </a:t>
            </a:r>
            <a:r>
              <a:rPr lang="en-US" sz="1200" dirty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Methylation of immune synapse genes modulates tumor immunogenicity. </a:t>
            </a:r>
            <a:r>
              <a:rPr lang="en-US" sz="1200" i="1" dirty="0">
                <a:solidFill>
                  <a:srgbClr val="21212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J Clin Invest</a:t>
            </a:r>
            <a:r>
              <a:rPr lang="en-US" sz="1200" dirty="0">
                <a:solidFill>
                  <a:srgbClr val="21212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 2020 Feb 3;130(2):974-980</a:t>
            </a:r>
            <a:r>
              <a:rPr lang="en-US" sz="1200" dirty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31A40F8-B6E9-E3AB-5FED-270C8E6F04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121" y="3539060"/>
            <a:ext cx="5946680" cy="2476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49317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5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50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404061AF-D295-4142-8CA9-87D6F09AEDD3}">
  <we:reference id="c22bf5f7-55ef-4467-ac55-88a268666587" version="1.0.0.4" store="EXCatalog" storeType="EXCatalog"/>
  <we:alternateReferences>
    <we:reference id="WA200006038" version="1.0.0.4" store="en-US" storeType="OMEX"/>
  </we:alternateReferences>
  <we:properties>
    <we:property name="pptx_export_from_biorender" value="false"/>
  </we:properties>
  <we:bindings/>
  <we:snapshot xmlns:r="http://schemas.openxmlformats.org/officeDocument/2006/relationships"/>
  <we:extLst>
    <a:ext xmlns:a="http://schemas.openxmlformats.org/drawingml/2006/main" uri="{0858819E-0033-43BF-8937-05EC82904868}">
      <we:backgroundApp state="1" runtimeId="Taskpane.Url"/>
    </a:ext>
  </we:extLst>
</we:webextension>
</file>

<file path=docMetadata/LabelInfo.xml><?xml version="1.0" encoding="utf-8"?>
<clbl:labelList xmlns:clbl="http://schemas.microsoft.com/office/2020/mipLabelMetadata">
  <clbl:label id="{990794cc-8ced-4156-9787-a1fbf819c752}" enabled="1" method="Standard" siteId="{a25fff9c-3f63-4fb2-9a8a-d9bdd0321f9a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1903</TotalTime>
  <Words>1828</Words>
  <Application>Microsoft Macintosh PowerPoint</Application>
  <PresentationFormat>Widescreen</PresentationFormat>
  <Paragraphs>180</Paragraphs>
  <Slides>21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0" baseType="lpstr">
      <vt:lpstr>Aptos</vt:lpstr>
      <vt:lpstr>Aptos Display</vt:lpstr>
      <vt:lpstr>Arial</vt:lpstr>
      <vt:lpstr>Arial Narrow</vt:lpstr>
      <vt:lpstr>Helvetica</vt:lpstr>
      <vt:lpstr>Lucida</vt:lpstr>
      <vt:lpstr>Symbol</vt:lpstr>
      <vt:lpstr>Verdana</vt:lpstr>
      <vt:lpstr>Office Theme</vt:lpstr>
      <vt:lpstr>Methylation in Cancer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Berglund, Anders, Ph.D.</dc:creator>
  <cp:lastModifiedBy>Berglund, Anders, Ph.D.</cp:lastModifiedBy>
  <cp:revision>3</cp:revision>
  <dcterms:created xsi:type="dcterms:W3CDTF">2025-06-04T19:14:30Z</dcterms:created>
  <dcterms:modified xsi:type="dcterms:W3CDTF">2025-09-23T18:00:38Z</dcterms:modified>
</cp:coreProperties>
</file>